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256" r:id="rId2"/>
    <p:sldId id="257" r:id="rId3"/>
    <p:sldId id="364" r:id="rId4"/>
    <p:sldId id="363" r:id="rId5"/>
    <p:sldId id="320" r:id="rId6"/>
    <p:sldId id="362" r:id="rId7"/>
    <p:sldId id="325" r:id="rId8"/>
    <p:sldId id="326" r:id="rId9"/>
    <p:sldId id="327" r:id="rId10"/>
    <p:sldId id="328" r:id="rId11"/>
    <p:sldId id="329" r:id="rId12"/>
    <p:sldId id="330" r:id="rId13"/>
    <p:sldId id="331" r:id="rId14"/>
    <p:sldId id="332" r:id="rId15"/>
    <p:sldId id="334" r:id="rId16"/>
    <p:sldId id="335" r:id="rId17"/>
    <p:sldId id="336" r:id="rId18"/>
    <p:sldId id="337" r:id="rId19"/>
    <p:sldId id="338" r:id="rId20"/>
    <p:sldId id="339" r:id="rId21"/>
    <p:sldId id="340" r:id="rId22"/>
    <p:sldId id="341" r:id="rId23"/>
    <p:sldId id="344" r:id="rId24"/>
    <p:sldId id="345" r:id="rId25"/>
    <p:sldId id="346" r:id="rId26"/>
    <p:sldId id="342" r:id="rId27"/>
    <p:sldId id="343" r:id="rId28"/>
    <p:sldId id="347" r:id="rId29"/>
    <p:sldId id="348" r:id="rId30"/>
    <p:sldId id="349" r:id="rId31"/>
    <p:sldId id="361" r:id="rId32"/>
    <p:sldId id="350" r:id="rId33"/>
    <p:sldId id="351" r:id="rId34"/>
    <p:sldId id="352" r:id="rId35"/>
    <p:sldId id="353" r:id="rId36"/>
    <p:sldId id="354" r:id="rId37"/>
    <p:sldId id="355" r:id="rId38"/>
    <p:sldId id="356" r:id="rId39"/>
    <p:sldId id="357" r:id="rId40"/>
    <p:sldId id="358" r:id="rId41"/>
    <p:sldId id="359" r:id="rId42"/>
    <p:sldId id="360" r:id="rId43"/>
    <p:sldId id="27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99" autoAdjust="0"/>
  </p:normalViewPr>
  <p:slideViewPr>
    <p:cSldViewPr>
      <p:cViewPr>
        <p:scale>
          <a:sx n="60" d="100"/>
          <a:sy n="60" d="100"/>
        </p:scale>
        <p:origin x="-1494" y="-3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36D52C-FF5E-4B79-AB04-67E6363C7A9D}" type="datetimeFigureOut">
              <a:rPr lang="en-US" smtClean="0"/>
              <a:pPr/>
              <a:t>10/11/2016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4B5105-9657-4CC8-A7E5-9C1BE1620DB8}" type="slidenum">
              <a:rPr lang="en-US" smtClean="0"/>
              <a:pPr/>
              <a:t>‹#›</a:t>
            </a:fld>
            <a:endParaRPr lang="en-US"/>
          </a:p>
        </p:txBody>
      </p:sp>
    </p:spTree>
    <p:extLst>
      <p:ext uri="{BB962C8B-B14F-4D97-AF65-F5344CB8AC3E}">
        <p14:creationId xmlns:p14="http://schemas.microsoft.com/office/powerpoint/2010/main" val="192738606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61829-F96A-4E27-A2B5-AC7FF2263E5D}" type="datetimeFigureOut">
              <a:rPr lang="en-US" smtClean="0"/>
              <a:pPr/>
              <a:t>10/11/2016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52883D-C5CC-4814-A413-00D6503AD003}" type="slidenum">
              <a:rPr lang="en-US" smtClean="0"/>
              <a:pPr/>
              <a:t>‹#›</a:t>
            </a:fld>
            <a:endParaRPr lang="en-US"/>
          </a:p>
        </p:txBody>
      </p:sp>
    </p:spTree>
    <p:extLst>
      <p:ext uri="{BB962C8B-B14F-4D97-AF65-F5344CB8AC3E}">
        <p14:creationId xmlns:p14="http://schemas.microsoft.com/office/powerpoint/2010/main" val="121023520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OOP - 2014 - MSS</a:t>
            </a:r>
            <a:endParaRPr lang="en-US"/>
          </a:p>
        </p:txBody>
      </p:sp>
      <p:sp>
        <p:nvSpPr>
          <p:cNvPr id="5" name="Slide Number Placeholder 4"/>
          <p:cNvSpPr>
            <a:spLocks noGrp="1"/>
          </p:cNvSpPr>
          <p:nvPr>
            <p:ph type="sldNum" sz="quarter" idx="11"/>
          </p:nvPr>
        </p:nvSpPr>
        <p:spPr/>
        <p:txBody>
          <a:bodyPr/>
          <a:lstStyle/>
          <a:p>
            <a:fld id="{A752883D-C5CC-4814-A413-00D6503AD003}" type="slidenum">
              <a:rPr lang="en-US" smtClean="0"/>
              <a:pPr/>
              <a:t>6</a:t>
            </a:fld>
            <a:endParaRPr lang="en-US"/>
          </a:p>
        </p:txBody>
      </p:sp>
    </p:spTree>
    <p:extLst>
      <p:ext uri="{BB962C8B-B14F-4D97-AF65-F5344CB8AC3E}">
        <p14:creationId xmlns:p14="http://schemas.microsoft.com/office/powerpoint/2010/main" val="1189591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A </a:t>
            </a:r>
            <a:r>
              <a:rPr lang="en-US" sz="1200" b="1" i="0" kern="1200" dirty="0" smtClean="0">
                <a:solidFill>
                  <a:schemeClr val="tx1"/>
                </a:solidFill>
                <a:effectLst/>
                <a:latin typeface="+mn-lt"/>
                <a:ea typeface="+mn-ea"/>
                <a:cs typeface="+mn-cs"/>
              </a:rPr>
              <a:t>reference type</a:t>
            </a:r>
            <a:r>
              <a:rPr lang="en-US" sz="1200" b="0" i="0" kern="1200" dirty="0" smtClean="0">
                <a:solidFill>
                  <a:schemeClr val="tx1"/>
                </a:solidFill>
                <a:effectLst/>
                <a:latin typeface="+mn-lt"/>
                <a:ea typeface="+mn-ea"/>
                <a:cs typeface="+mn-cs"/>
              </a:rPr>
              <a:t> is a data </a:t>
            </a:r>
            <a:r>
              <a:rPr lang="en-US" sz="1200" b="1" i="0" kern="1200" dirty="0" smtClean="0">
                <a:solidFill>
                  <a:schemeClr val="tx1"/>
                </a:solidFill>
                <a:effectLst/>
                <a:latin typeface="+mn-lt"/>
                <a:ea typeface="+mn-ea"/>
                <a:cs typeface="+mn-cs"/>
              </a:rPr>
              <a:t>type</a:t>
            </a:r>
            <a:r>
              <a:rPr lang="en-US" sz="1200" b="0" i="0" kern="1200" dirty="0" smtClean="0">
                <a:solidFill>
                  <a:schemeClr val="tx1"/>
                </a:solidFill>
                <a:effectLst/>
                <a:latin typeface="+mn-lt"/>
                <a:ea typeface="+mn-ea"/>
                <a:cs typeface="+mn-cs"/>
              </a:rPr>
              <a:t> that's based on a class rather than on one of the primitive </a:t>
            </a:r>
            <a:r>
              <a:rPr lang="en-US" sz="1200" b="1" i="0" kern="1200" dirty="0" smtClean="0">
                <a:solidFill>
                  <a:schemeClr val="tx1"/>
                </a:solidFill>
                <a:effectLst/>
                <a:latin typeface="+mn-lt"/>
                <a:ea typeface="+mn-ea"/>
                <a:cs typeface="+mn-cs"/>
              </a:rPr>
              <a:t>types</a:t>
            </a:r>
            <a:r>
              <a:rPr lang="en-US" sz="1200" b="0" i="0" kern="1200" dirty="0" smtClean="0">
                <a:solidFill>
                  <a:schemeClr val="tx1"/>
                </a:solidFill>
                <a:effectLst/>
                <a:latin typeface="+mn-lt"/>
                <a:ea typeface="+mn-ea"/>
                <a:cs typeface="+mn-cs"/>
              </a:rPr>
              <a:t> that are built in to the </a:t>
            </a:r>
            <a:r>
              <a:rPr lang="en-US" sz="1200" b="1" i="0" kern="1200" dirty="0" smtClean="0">
                <a:solidFill>
                  <a:schemeClr val="tx1"/>
                </a:solidFill>
                <a:effectLst/>
                <a:latin typeface="+mn-lt"/>
                <a:ea typeface="+mn-ea"/>
                <a:cs typeface="+mn-cs"/>
              </a:rPr>
              <a:t>Java</a:t>
            </a:r>
            <a:r>
              <a:rPr lang="en-US" sz="1200" b="0" i="0" kern="1200" dirty="0" smtClean="0">
                <a:solidFill>
                  <a:schemeClr val="tx1"/>
                </a:solidFill>
                <a:effectLst/>
                <a:latin typeface="+mn-lt"/>
                <a:ea typeface="+mn-ea"/>
                <a:cs typeface="+mn-cs"/>
              </a:rPr>
              <a:t> language.</a:t>
            </a:r>
            <a:endParaRPr lang="en-US" dirty="0" smtClean="0"/>
          </a:p>
          <a:p>
            <a:endParaRPr lang="en-US" dirty="0"/>
          </a:p>
        </p:txBody>
      </p:sp>
      <p:sp>
        <p:nvSpPr>
          <p:cNvPr id="4" name="Footer Placeholder 3"/>
          <p:cNvSpPr>
            <a:spLocks noGrp="1"/>
          </p:cNvSpPr>
          <p:nvPr>
            <p:ph type="ftr" sz="quarter" idx="10"/>
          </p:nvPr>
        </p:nvSpPr>
        <p:spPr/>
        <p:txBody>
          <a:bodyPr/>
          <a:lstStyle/>
          <a:p>
            <a:r>
              <a:rPr lang="en-US" smtClean="0"/>
              <a:t>OOP - 2014 - MSS</a:t>
            </a:r>
            <a:endParaRPr lang="en-US"/>
          </a:p>
        </p:txBody>
      </p:sp>
      <p:sp>
        <p:nvSpPr>
          <p:cNvPr id="5" name="Slide Number Placeholder 4"/>
          <p:cNvSpPr>
            <a:spLocks noGrp="1"/>
          </p:cNvSpPr>
          <p:nvPr>
            <p:ph type="sldNum" sz="quarter" idx="11"/>
          </p:nvPr>
        </p:nvSpPr>
        <p:spPr/>
        <p:txBody>
          <a:bodyPr/>
          <a:lstStyle/>
          <a:p>
            <a:fld id="{A752883D-C5CC-4814-A413-00D6503AD003}" type="slidenum">
              <a:rPr lang="en-US" smtClean="0"/>
              <a:pPr/>
              <a:t>7</a:t>
            </a:fld>
            <a:endParaRPr lang="en-US"/>
          </a:p>
        </p:txBody>
      </p:sp>
    </p:spTree>
    <p:extLst>
      <p:ext uri="{BB962C8B-B14F-4D97-AF65-F5344CB8AC3E}">
        <p14:creationId xmlns:p14="http://schemas.microsoft.com/office/powerpoint/2010/main" val="3363619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14FC94-93EB-4A50-9486-09EE03288F77}" type="slidenum">
              <a:rPr lang="en-US" altLang="en-US"/>
              <a:pPr/>
              <a:t>42</a:t>
            </a:fld>
            <a:endParaRPr lang="en-US" altLang="en-US"/>
          </a:p>
        </p:txBody>
      </p:sp>
      <p:sp>
        <p:nvSpPr>
          <p:cNvPr id="524290" name="Rectangle 2"/>
          <p:cNvSpPr>
            <a:spLocks noGrp="1" noRot="1" noChangeAspect="1" noChangeArrowheads="1" noTextEdit="1"/>
          </p:cNvSpPr>
          <p:nvPr>
            <p:ph type="sldImg"/>
          </p:nvPr>
        </p:nvSpPr>
        <p:spPr>
          <a:ln/>
        </p:spPr>
      </p:sp>
      <p:sp>
        <p:nvSpPr>
          <p:cNvPr id="524291"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572000"/>
            <a:ext cx="8686800" cy="990600"/>
          </a:xfrm>
          <a:solidFill>
            <a:schemeClr val="accent1">
              <a:alpha val="94000"/>
            </a:schemeClr>
          </a:solidFill>
        </p:spPr>
        <p:txBody>
          <a:bodyPr/>
          <a:lstStyle>
            <a:lvl1pPr algn="l">
              <a:defRPr b="1">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8600" y="5715000"/>
            <a:ext cx="7543800" cy="609600"/>
          </a:xfrm>
        </p:spPr>
        <p:txBody>
          <a:bodyPr/>
          <a:lstStyle>
            <a:lvl1pPr marL="0" indent="0" algn="l">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68B86C3-00BD-4291-B270-3CD46A564F92}" type="datetime1">
              <a:rPr lang="en-US" smtClean="0"/>
              <a:t>10/11/2016</a:t>
            </a:fld>
            <a:endParaRPr lang="en-US"/>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pic>
        <p:nvPicPr>
          <p:cNvPr id="7" name="Picture 6" descr="logo_institut-teknologi-del_1agustus2013.jpg"/>
          <p:cNvPicPr>
            <a:picLocks noChangeAspect="1"/>
          </p:cNvPicPr>
          <p:nvPr userDrawn="1"/>
        </p:nvPicPr>
        <p:blipFill>
          <a:blip r:embed="rId2" cstate="print"/>
          <a:stretch>
            <a:fillRect/>
          </a:stretch>
        </p:blipFill>
        <p:spPr>
          <a:xfrm>
            <a:off x="7772400" y="5562600"/>
            <a:ext cx="1131418" cy="1219200"/>
          </a:xfrm>
          <a:prstGeom prst="rect">
            <a:avLst/>
          </a:prstGeom>
        </p:spPr>
      </p:pic>
      <p:pic>
        <p:nvPicPr>
          <p:cNvPr id="12" name="Picture 11" descr="oop-java-recolor.png"/>
          <p:cNvPicPr>
            <a:picLocks noChangeAspect="1"/>
          </p:cNvPicPr>
          <p:nvPr userDrawn="1"/>
        </p:nvPicPr>
        <p:blipFill>
          <a:blip r:embed="rId3"/>
          <a:stretch>
            <a:fillRect/>
          </a:stretch>
        </p:blipFill>
        <p:spPr>
          <a:xfrm>
            <a:off x="228600" y="1371600"/>
            <a:ext cx="8686800" cy="213518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710769-6C98-4197-B0E6-1683B4D9597E}" type="datetime1">
              <a:rPr lang="en-US" smtClean="0"/>
              <a:t>10/11/2016</a:t>
            </a:fld>
            <a:endParaRPr lang="en-US"/>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B8C3D9-B746-4FDD-93D3-92543CED220D}" type="datetime1">
              <a:rPr lang="en-US" smtClean="0"/>
              <a:t>10/11/2016</a:t>
            </a:fld>
            <a:endParaRPr lang="en-US"/>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fld id="{39FB2460-14BC-4BE2-8655-FA53A7B2FDB9}" type="slidenum">
              <a:rPr lang="en-US"/>
              <a:pPr>
                <a:defRPr/>
              </a:pPr>
              <a:t>‹#›</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r>
              <a:rPr lang="en-US" smtClean="0"/>
              <a:t>W06-S1-Interface, Abstract Class &amp; Nested Class</a:t>
            </a:r>
            <a:endParaRPr lang="en-US"/>
          </a:p>
        </p:txBody>
      </p:sp>
    </p:spTree>
    <p:extLst>
      <p:ext uri="{BB962C8B-B14F-4D97-AF65-F5344CB8AC3E}">
        <p14:creationId xmlns:p14="http://schemas.microsoft.com/office/powerpoint/2010/main" val="3649194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76200" y="3124200"/>
            <a:ext cx="457200" cy="381000"/>
          </a:xfrm>
        </p:spPr>
        <p:txBody>
          <a:bodyPr/>
          <a:lstStyle>
            <a:lvl1pPr>
              <a:defRPr/>
            </a:lvl1pPr>
          </a:lstStyle>
          <a:p>
            <a:fld id="{6E01347F-BDB3-4DE5-A3E3-802DD05416CC}" type="slidenum">
              <a:rPr lang="en-US" altLang="en-US"/>
              <a:pPr/>
              <a:t>‹#›</a:t>
            </a:fld>
            <a:endParaRPr lang="en-US" altLang="en-US"/>
          </a:p>
        </p:txBody>
      </p:sp>
      <p:sp>
        <p:nvSpPr>
          <p:cNvPr id="7" name="Footer Placeholder 6"/>
          <p:cNvSpPr>
            <a:spLocks noGrp="1"/>
          </p:cNvSpPr>
          <p:nvPr>
            <p:ph type="ftr" sz="quarter" idx="11"/>
          </p:nvPr>
        </p:nvSpPr>
        <p:spPr>
          <a:xfrm>
            <a:off x="3962400" y="6324600"/>
            <a:ext cx="4419600" cy="476250"/>
          </a:xfrm>
        </p:spPr>
        <p:txBody>
          <a:bodyPr/>
          <a:lstStyle>
            <a:lvl1pPr>
              <a:defRPr/>
            </a:lvl1pPr>
          </a:lstStyle>
          <a:p>
            <a:r>
              <a:rPr lang="en-US" altLang="en-US" smtClean="0"/>
              <a:t>W06-S1-Interface, Abstract Class &amp; Nested Class</a:t>
            </a:r>
            <a:endParaRPr lang="en-US" altLang="en-US"/>
          </a:p>
        </p:txBody>
      </p:sp>
    </p:spTree>
    <p:extLst>
      <p:ext uri="{BB962C8B-B14F-4D97-AF65-F5344CB8AC3E}">
        <p14:creationId xmlns:p14="http://schemas.microsoft.com/office/powerpoint/2010/main" val="7954022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76200" y="3124200"/>
            <a:ext cx="457200" cy="381000"/>
          </a:xfrm>
        </p:spPr>
        <p:txBody>
          <a:bodyPr/>
          <a:lstStyle>
            <a:lvl1pPr>
              <a:defRPr/>
            </a:lvl1pPr>
          </a:lstStyle>
          <a:p>
            <a:fld id="{E8C6155F-5B73-4A00-9CEA-A60AC59C9329}" type="slidenum">
              <a:rPr lang="en-US" altLang="en-US"/>
              <a:pPr/>
              <a:t>‹#›</a:t>
            </a:fld>
            <a:endParaRPr lang="en-US" altLang="en-US"/>
          </a:p>
        </p:txBody>
      </p:sp>
      <p:sp>
        <p:nvSpPr>
          <p:cNvPr id="4" name="Footer Placeholder 3"/>
          <p:cNvSpPr>
            <a:spLocks noGrp="1"/>
          </p:cNvSpPr>
          <p:nvPr>
            <p:ph type="ftr" sz="quarter" idx="11"/>
          </p:nvPr>
        </p:nvSpPr>
        <p:spPr>
          <a:xfrm>
            <a:off x="3962400" y="6324600"/>
            <a:ext cx="4419600" cy="476250"/>
          </a:xfrm>
        </p:spPr>
        <p:txBody>
          <a:bodyPr/>
          <a:lstStyle>
            <a:lvl1pPr>
              <a:defRPr/>
            </a:lvl1pPr>
          </a:lstStyle>
          <a:p>
            <a:r>
              <a:rPr lang="en-US" altLang="en-US" smtClean="0"/>
              <a:t>W06-S1-Interface, Abstract Class &amp; Nested Class</a:t>
            </a:r>
            <a:endParaRPr lang="en-US" altLang="en-US"/>
          </a:p>
        </p:txBody>
      </p:sp>
    </p:spTree>
    <p:extLst>
      <p:ext uri="{BB962C8B-B14F-4D97-AF65-F5344CB8AC3E}">
        <p14:creationId xmlns:p14="http://schemas.microsoft.com/office/powerpoint/2010/main" val="1989048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accent1"/>
          </a:solidFill>
        </p:spPr>
        <p:txBody>
          <a:bodyPr>
            <a:normAutofit/>
          </a:bodyPr>
          <a:lstStyle>
            <a:lvl1pPr algn="l">
              <a:defRPr sz="4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143000"/>
            <a:ext cx="8229600" cy="498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B3F97-C996-4D2E-9448-02BE7A1D9040}" type="datetime1">
              <a:rPr lang="en-US" smtClean="0"/>
              <a:t>10/11/2016</a:t>
            </a:fld>
            <a:endParaRPr lang="en-US"/>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C0EB9B-2A06-4A38-B584-8D62DA2612EF}" type="datetime1">
              <a:rPr lang="en-US" smtClean="0"/>
              <a:t>10/11/2016</a:t>
            </a:fld>
            <a:endParaRPr lang="en-US"/>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A4BCA6-4826-4E1D-A56F-CFA9ED6C4239}" type="datetime1">
              <a:rPr lang="en-US" smtClean="0"/>
              <a:t>10/11/2016</a:t>
            </a:fld>
            <a:endParaRPr lang="en-US"/>
          </a:p>
        </p:txBody>
      </p:sp>
      <p:sp>
        <p:nvSpPr>
          <p:cNvPr id="6" name="Footer Placeholder 5"/>
          <p:cNvSpPr>
            <a:spLocks noGrp="1"/>
          </p:cNvSpPr>
          <p:nvPr>
            <p:ph type="ftr" sz="quarter" idx="11"/>
          </p:nvPr>
        </p:nvSpPr>
        <p:spPr/>
        <p:txBody>
          <a:bodyPr/>
          <a:lstStyle/>
          <a:p>
            <a:r>
              <a:rPr lang="en-US" smtClean="0"/>
              <a:t>W06-S1-Interface, Abstract Class &amp; Nested Class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3A0EED-6B65-46C0-8547-BB6A1FD0A03E}" type="datetime1">
              <a:rPr lang="en-US" smtClean="0"/>
              <a:t>10/11/2016</a:t>
            </a:fld>
            <a:endParaRPr lang="en-US"/>
          </a:p>
        </p:txBody>
      </p:sp>
      <p:sp>
        <p:nvSpPr>
          <p:cNvPr id="8" name="Footer Placeholder 7"/>
          <p:cNvSpPr>
            <a:spLocks noGrp="1"/>
          </p:cNvSpPr>
          <p:nvPr>
            <p:ph type="ftr" sz="quarter" idx="11"/>
          </p:nvPr>
        </p:nvSpPr>
        <p:spPr/>
        <p:txBody>
          <a:bodyPr/>
          <a:lstStyle/>
          <a:p>
            <a:r>
              <a:rPr lang="en-US" smtClean="0"/>
              <a:t>W06-S1-Interface, Abstract Class &amp; Nested Class</a:t>
            </a:r>
            <a:endParaRPr lang="en-US"/>
          </a:p>
        </p:txBody>
      </p:sp>
      <p:sp>
        <p:nvSpPr>
          <p:cNvPr id="9" name="Slide Number Placeholder 8"/>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3200"/>
            <a:ext cx="8229600" cy="1143000"/>
          </a:xfrm>
          <a:solidFill>
            <a:schemeClr val="accent1"/>
          </a:solidFill>
        </p:spPr>
        <p:txBody>
          <a:bodyPr>
            <a:normAutofit/>
          </a:bodyPr>
          <a:lstStyle>
            <a:lvl1pPr>
              <a:defRPr sz="6600" baseline="0">
                <a:solidFill>
                  <a:schemeClr val="bg1"/>
                </a:solidFill>
              </a:defRPr>
            </a:lvl1pPr>
          </a:lstStyle>
          <a:p>
            <a:r>
              <a:rPr lang="en-US" dirty="0" smtClean="0"/>
              <a:t>Thank You</a:t>
            </a:r>
            <a:endParaRPr lang="en-US" dirty="0"/>
          </a:p>
        </p:txBody>
      </p:sp>
      <p:sp>
        <p:nvSpPr>
          <p:cNvPr id="3" name="Date Placeholder 2"/>
          <p:cNvSpPr>
            <a:spLocks noGrp="1"/>
          </p:cNvSpPr>
          <p:nvPr>
            <p:ph type="dt" sz="half" idx="10"/>
          </p:nvPr>
        </p:nvSpPr>
        <p:spPr/>
        <p:txBody>
          <a:bodyPr/>
          <a:lstStyle/>
          <a:p>
            <a:fld id="{B8F2D52A-AB3D-4C9B-8DB3-5A772264EB6A}" type="datetime1">
              <a:rPr lang="en-US" smtClean="0"/>
              <a:t>10/11/2016</a:t>
            </a:fld>
            <a:endParaRPr lang="en-US"/>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4DC05B-3B7C-41A4-871E-CC47C971E87C}" type="datetime1">
              <a:rPr lang="en-US" smtClean="0"/>
              <a:t>10/11/2016</a:t>
            </a:fld>
            <a:endParaRPr lang="en-US"/>
          </a:p>
        </p:txBody>
      </p:sp>
      <p:sp>
        <p:nvSpPr>
          <p:cNvPr id="3" name="Footer Placeholder 2"/>
          <p:cNvSpPr>
            <a:spLocks noGrp="1"/>
          </p:cNvSpPr>
          <p:nvPr>
            <p:ph type="ftr" sz="quarter" idx="11"/>
          </p:nvPr>
        </p:nvSpPr>
        <p:spPr/>
        <p:txBody>
          <a:bodyPr/>
          <a:lstStyle/>
          <a:p>
            <a:r>
              <a:rPr lang="en-US" smtClean="0"/>
              <a:t>W06-S1-Interface, Abstract Class &amp; Nested Class</a:t>
            </a:r>
            <a:endParaRPr lang="en-US"/>
          </a:p>
        </p:txBody>
      </p:sp>
      <p:sp>
        <p:nvSpPr>
          <p:cNvPr id="4" name="Slide Number Placeholder 3"/>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C7855D-31B3-419C-8B90-1025AF4800A2}" type="datetime1">
              <a:rPr lang="en-US" smtClean="0"/>
              <a:t>10/11/2016</a:t>
            </a:fld>
            <a:endParaRPr lang="en-US"/>
          </a:p>
        </p:txBody>
      </p:sp>
      <p:sp>
        <p:nvSpPr>
          <p:cNvPr id="6" name="Footer Placeholder 5"/>
          <p:cNvSpPr>
            <a:spLocks noGrp="1"/>
          </p:cNvSpPr>
          <p:nvPr>
            <p:ph type="ftr" sz="quarter" idx="11"/>
          </p:nvPr>
        </p:nvSpPr>
        <p:spPr/>
        <p:txBody>
          <a:bodyPr/>
          <a:lstStyle/>
          <a:p>
            <a:r>
              <a:rPr lang="en-US" smtClean="0"/>
              <a:t>W06-S1-Interface, Abstract Class &amp; Nested Class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8E528-ADAA-4AA4-AC38-83A54DB9DDC9}" type="datetime1">
              <a:rPr lang="en-US" smtClean="0"/>
              <a:t>10/11/2016</a:t>
            </a:fld>
            <a:endParaRPr lang="en-US"/>
          </a:p>
        </p:txBody>
      </p:sp>
      <p:sp>
        <p:nvSpPr>
          <p:cNvPr id="6" name="Footer Placeholder 5"/>
          <p:cNvSpPr>
            <a:spLocks noGrp="1"/>
          </p:cNvSpPr>
          <p:nvPr>
            <p:ph type="ftr" sz="quarter" idx="11"/>
          </p:nvPr>
        </p:nvSpPr>
        <p:spPr/>
        <p:txBody>
          <a:bodyPr/>
          <a:lstStyle/>
          <a:p>
            <a:r>
              <a:rPr lang="en-US" smtClean="0"/>
              <a:t>W06-S1-Interface, Abstract Class &amp; Nested Class</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84DA42-A206-4265-AF61-236869583A68}" type="datetime1">
              <a:rPr lang="en-US" smtClean="0"/>
              <a:t>10/11/2016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W06-S1-Interface, Abstract Class &amp; Nested Class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FCDD1-2A6C-4CE6-8C5E-93CB05E3FD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3.png"/><Relationship Id="rId5" Type="http://schemas.openxmlformats.org/officeDocument/2006/relationships/oleObject" Target="../embeddings/oleObject4.bin"/><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7.png"/><Relationship Id="rId4" Type="http://schemas.openxmlformats.org/officeDocument/2006/relationships/oleObject" Target="../embeddings/oleObject6.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Interface, Abstract Class &amp; Nested Class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0"/>
          </p:nvPr>
        </p:nvSpPr>
        <p:spPr/>
        <p:txBody>
          <a:bodyPr/>
          <a:lstStyle/>
          <a:p>
            <a:fld id="{F0E1E0CD-89FE-4520-948B-9448ABC613BA}" type="slidenum">
              <a:rPr lang="en-US" altLang="en-US"/>
              <a:pPr/>
              <a:t>10</a:t>
            </a:fld>
            <a:endParaRPr lang="en-US" altLang="en-US"/>
          </a:p>
        </p:txBody>
      </p:sp>
      <p:sp>
        <p:nvSpPr>
          <p:cNvPr id="11"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6930" name="Rectangle 2"/>
          <p:cNvSpPr>
            <a:spLocks noGrp="1" noChangeArrowheads="1"/>
          </p:cNvSpPr>
          <p:nvPr>
            <p:ph type="title"/>
          </p:nvPr>
        </p:nvSpPr>
        <p:spPr bwMode="auto">
          <a:xfrm>
            <a:off x="457200" y="274638"/>
            <a:ext cx="8229600" cy="715962"/>
          </a:xfrm>
          <a:solidFill>
            <a:schemeClr val="accent1"/>
          </a:solidFill>
        </p:spPr>
        <p:txBody>
          <a:bodyPr vert="horz" lIns="91440" tIns="45720" rIns="91440" bIns="45720" rtlCol="0" anchor="ctr">
            <a:normAutofit/>
          </a:bodyPr>
          <a:lstStyle/>
          <a:p>
            <a:r>
              <a:rPr lang="en-US" altLang="en-US"/>
              <a:t>Mengapa Interface?</a:t>
            </a:r>
          </a:p>
        </p:txBody>
      </p:sp>
      <p:sp>
        <p:nvSpPr>
          <p:cNvPr id="636931" name="Rectangle 3"/>
          <p:cNvSpPr>
            <a:spLocks noGrp="1" noChangeArrowheads="1"/>
          </p:cNvSpPr>
          <p:nvPr>
            <p:ph type="body" idx="1"/>
          </p:nvPr>
        </p:nvSpPr>
        <p:spPr bwMode="auto">
          <a:xfrm>
            <a:off x="457200" y="1143000"/>
            <a:ext cx="8229600" cy="45259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609600" indent="-609600">
              <a:buFontTx/>
              <a:buAutoNum type="arabicPeriod" startAt="2"/>
            </a:pPr>
            <a:r>
              <a:rPr lang="en-US" altLang="en-US" sz="2400"/>
              <a:t>Memungkinkan (not real) multiple inheritance.</a:t>
            </a:r>
          </a:p>
        </p:txBody>
      </p:sp>
      <p:sp>
        <p:nvSpPr>
          <p:cNvPr id="636932" name="Text Box 4"/>
          <p:cNvSpPr txBox="1">
            <a:spLocks noChangeArrowheads="1"/>
          </p:cNvSpPr>
          <p:nvPr/>
        </p:nvSpPr>
        <p:spPr bwMode="auto">
          <a:xfrm>
            <a:off x="685800" y="3886200"/>
            <a:ext cx="2514600" cy="9255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SuperClass{</a:t>
            </a:r>
          </a:p>
          <a:p>
            <a:r>
              <a:rPr lang="en-US" altLang="en-US">
                <a:latin typeface="Courier New" pitchFamily="49" charset="0"/>
              </a:rPr>
              <a:t>   …..</a:t>
            </a:r>
          </a:p>
          <a:p>
            <a:r>
              <a:rPr lang="en-US" altLang="en-US">
                <a:latin typeface="Courier New" pitchFamily="49" charset="0"/>
              </a:rPr>
              <a:t>}</a:t>
            </a:r>
          </a:p>
        </p:txBody>
      </p:sp>
      <p:sp>
        <p:nvSpPr>
          <p:cNvPr id="636933" name="Text Box 5"/>
          <p:cNvSpPr txBox="1">
            <a:spLocks noChangeArrowheads="1"/>
          </p:cNvSpPr>
          <p:nvPr/>
        </p:nvSpPr>
        <p:spPr bwMode="auto">
          <a:xfrm>
            <a:off x="609600" y="5170488"/>
            <a:ext cx="6610350" cy="9255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SubClass </a:t>
            </a:r>
            <a:r>
              <a:rPr lang="en-US" altLang="en-US" b="1">
                <a:latin typeface="Courier New" pitchFamily="49" charset="0"/>
              </a:rPr>
              <a:t>extends</a:t>
            </a:r>
            <a:r>
              <a:rPr lang="en-US" altLang="en-US">
                <a:latin typeface="Courier New" pitchFamily="49" charset="0"/>
              </a:rPr>
              <a:t> SuperClass </a:t>
            </a:r>
            <a:r>
              <a:rPr lang="en-US" altLang="en-US" b="1">
                <a:latin typeface="Courier New" pitchFamily="49" charset="0"/>
              </a:rPr>
              <a:t>implements</a:t>
            </a:r>
            <a:r>
              <a:rPr lang="en-US" altLang="en-US">
                <a:latin typeface="Courier New" pitchFamily="49" charset="0"/>
              </a:rPr>
              <a:t> A{</a:t>
            </a:r>
          </a:p>
          <a:p>
            <a:r>
              <a:rPr lang="en-US" altLang="en-US">
                <a:latin typeface="Courier New" pitchFamily="49" charset="0"/>
              </a:rPr>
              <a:t>   …..</a:t>
            </a:r>
          </a:p>
          <a:p>
            <a:r>
              <a:rPr lang="en-US" altLang="en-US">
                <a:latin typeface="Courier New" pitchFamily="49" charset="0"/>
              </a:rPr>
              <a:t>}</a:t>
            </a:r>
          </a:p>
        </p:txBody>
      </p:sp>
      <p:sp>
        <p:nvSpPr>
          <p:cNvPr id="636934" name="Text Box 6"/>
          <p:cNvSpPr txBox="1">
            <a:spLocks noChangeArrowheads="1"/>
          </p:cNvSpPr>
          <p:nvPr/>
        </p:nvSpPr>
        <p:spPr bwMode="auto">
          <a:xfrm>
            <a:off x="3810000" y="3962400"/>
            <a:ext cx="1831975" cy="9255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Courier New" pitchFamily="49" charset="0"/>
              </a:rPr>
              <a:t>interface</a:t>
            </a:r>
            <a:r>
              <a:rPr lang="en-US" altLang="en-US">
                <a:latin typeface="Courier New" pitchFamily="49" charset="0"/>
              </a:rPr>
              <a:t> A{</a:t>
            </a:r>
          </a:p>
          <a:p>
            <a:r>
              <a:rPr lang="en-US" altLang="en-US">
                <a:latin typeface="Courier New" pitchFamily="49" charset="0"/>
              </a:rPr>
              <a:t>   …..</a:t>
            </a:r>
          </a:p>
          <a:p>
            <a:r>
              <a:rPr lang="en-US" altLang="en-US">
                <a:latin typeface="Courier New" pitchFamily="49" charset="0"/>
              </a:rPr>
              <a:t>}</a:t>
            </a:r>
          </a:p>
        </p:txBody>
      </p:sp>
      <p:sp>
        <p:nvSpPr>
          <p:cNvPr id="636935" name="Text Box 7"/>
          <p:cNvSpPr txBox="1">
            <a:spLocks noChangeArrowheads="1"/>
          </p:cNvSpPr>
          <p:nvPr/>
        </p:nvSpPr>
        <p:spPr bwMode="auto">
          <a:xfrm>
            <a:off x="1905000" y="2819400"/>
            <a:ext cx="367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One superclass is real class, other is interface</a:t>
            </a:r>
            <a:r>
              <a:rPr lang="en-US" altLang="en-US"/>
              <a:t>.</a:t>
            </a:r>
          </a:p>
        </p:txBody>
      </p:sp>
      <p:pic>
        <p:nvPicPr>
          <p:cNvPr id="63693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1676400"/>
            <a:ext cx="3429000" cy="3398838"/>
          </a:xfrm>
          <a:prstGeom prst="rect">
            <a:avLst/>
          </a:prstGeom>
          <a:noFill/>
          <a:extLst>
            <a:ext uri="{909E8E84-426E-40DD-AFC4-6F175D3DCCD1}">
              <a14:hiddenFill xmlns:a14="http://schemas.microsoft.com/office/drawing/2010/main">
                <a:solidFill>
                  <a:srgbClr val="FFFFFF"/>
                </a:solidFill>
              </a14:hiddenFill>
            </a:ext>
          </a:extLst>
        </p:spPr>
      </p:pic>
      <p:sp>
        <p:nvSpPr>
          <p:cNvPr id="636937" name="Text Box 9"/>
          <p:cNvSpPr txBox="1">
            <a:spLocks noChangeArrowheads="1"/>
          </p:cNvSpPr>
          <p:nvPr/>
        </p:nvSpPr>
        <p:spPr bwMode="auto">
          <a:xfrm>
            <a:off x="7848600" y="3962400"/>
            <a:ext cx="914400" cy="109855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6600">
                <a:solidFill>
                  <a:srgbClr val="FF3300"/>
                </a:solidFill>
                <a:cs typeface="Arial" charset="0"/>
              </a:rPr>
              <a:t>√</a:t>
            </a:r>
          </a:p>
        </p:txBody>
      </p:sp>
    </p:spTree>
    <p:extLst>
      <p:ext uri="{BB962C8B-B14F-4D97-AF65-F5344CB8AC3E}">
        <p14:creationId xmlns:p14="http://schemas.microsoft.com/office/powerpoint/2010/main" val="3488799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1C04DDDC-042D-478A-A3AB-DF347AB9E2B0}" type="slidenum">
              <a:rPr lang="en-US" altLang="en-US"/>
              <a:pPr/>
              <a:t>11</a:t>
            </a:fld>
            <a:endParaRPr lang="en-US" altLang="en-US"/>
          </a:p>
        </p:txBody>
      </p:sp>
      <p:sp>
        <p:nvSpPr>
          <p:cNvPr id="6"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795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Bagaimana menggunakan interface?</a:t>
            </a:r>
          </a:p>
        </p:txBody>
      </p:sp>
      <p:sp>
        <p:nvSpPr>
          <p:cNvPr id="637955" name="Rectangle 3"/>
          <p:cNvSpPr>
            <a:spLocks noGrp="1" noChangeArrowheads="1"/>
          </p:cNvSpPr>
          <p:nvPr>
            <p:ph type="body" idx="1"/>
          </p:nvPr>
        </p:nvSpPr>
        <p:spPr bwMode="auto">
          <a:xfrm>
            <a:off x="457200" y="1600200"/>
            <a:ext cx="8229600" cy="50292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80000"/>
              </a:lnSpc>
            </a:pPr>
            <a:r>
              <a:rPr lang="en-US" altLang="en-US" sz="2000"/>
              <a:t>Keyword: </a:t>
            </a:r>
            <a:r>
              <a:rPr lang="en-US" altLang="en-US" sz="2000">
                <a:latin typeface="Courier New" pitchFamily="49" charset="0"/>
              </a:rPr>
              <a:t>implements</a:t>
            </a:r>
            <a:r>
              <a:rPr lang="en-US" altLang="en-US" sz="2000"/>
              <a:t> </a:t>
            </a:r>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endParaRPr lang="en-US" altLang="en-US" sz="2000"/>
          </a:p>
          <a:p>
            <a:pPr>
              <a:lnSpc>
                <a:spcPct val="80000"/>
              </a:lnSpc>
            </a:pPr>
            <a:r>
              <a:rPr lang="en-US" altLang="en-US" sz="2000"/>
              <a:t>Semua abstract method pada interface </a:t>
            </a:r>
            <a:r>
              <a:rPr lang="en-US" altLang="en-US" sz="2000" u="sng"/>
              <a:t>harus dioverride atau ditulis ulang sebagai abstract method</a:t>
            </a:r>
            <a:r>
              <a:rPr lang="en-US" altLang="en-US" sz="2000"/>
              <a:t> pada kelas yang mengimplement interface.</a:t>
            </a:r>
          </a:p>
        </p:txBody>
      </p:sp>
      <p:sp>
        <p:nvSpPr>
          <p:cNvPr id="637956" name="Rectangle 4"/>
          <p:cNvSpPr>
            <a:spLocks noChangeArrowheads="1"/>
          </p:cNvSpPr>
          <p:nvPr/>
        </p:nvSpPr>
        <p:spPr bwMode="auto">
          <a:xfrm>
            <a:off x="762000" y="1905000"/>
            <a:ext cx="7086600" cy="3352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660033">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fontAlgn="base">
              <a:spcBef>
                <a:spcPct val="20000"/>
              </a:spcBef>
              <a:spcAft>
                <a:spcPct val="0"/>
              </a:spcAft>
              <a:buChar char="»"/>
              <a:defRPr sz="2000">
                <a:solidFill>
                  <a:schemeClr val="tx1"/>
                </a:solidFill>
                <a:latin typeface="Arial" charset="0"/>
              </a:defRPr>
            </a:lvl6pPr>
            <a:lvl7pPr marL="2971800" indent="-228600" fontAlgn="base">
              <a:spcBef>
                <a:spcPct val="20000"/>
              </a:spcBef>
              <a:spcAft>
                <a:spcPct val="0"/>
              </a:spcAft>
              <a:buChar char="»"/>
              <a:defRPr sz="2000">
                <a:solidFill>
                  <a:schemeClr val="tx1"/>
                </a:solidFill>
                <a:latin typeface="Arial" charset="0"/>
              </a:defRPr>
            </a:lvl7pPr>
            <a:lvl8pPr marL="3429000" indent="-228600" fontAlgn="base">
              <a:spcBef>
                <a:spcPct val="20000"/>
              </a:spcBef>
              <a:spcAft>
                <a:spcPct val="0"/>
              </a:spcAft>
              <a:buChar char="»"/>
              <a:defRPr sz="2000">
                <a:solidFill>
                  <a:schemeClr val="tx1"/>
                </a:solidFill>
                <a:latin typeface="Arial" charset="0"/>
              </a:defRPr>
            </a:lvl8pPr>
            <a:lvl9pPr marL="3886200" indent="-228600" fontAlgn="base">
              <a:spcBef>
                <a:spcPct val="20000"/>
              </a:spcBef>
              <a:spcAft>
                <a:spcPct val="0"/>
              </a:spcAft>
              <a:buChar char="»"/>
              <a:defRPr sz="2000">
                <a:solidFill>
                  <a:schemeClr val="tx1"/>
                </a:solidFill>
                <a:latin typeface="Arial" charset="0"/>
              </a:defRPr>
            </a:lvl9pPr>
          </a:lstStyle>
          <a:p>
            <a:pPr>
              <a:lnSpc>
                <a:spcPct val="80000"/>
              </a:lnSpc>
              <a:buFontTx/>
              <a:buNone/>
            </a:pPr>
            <a:r>
              <a:rPr lang="en-US" altLang="en-US" sz="1800">
                <a:latin typeface="Courier New" pitchFamily="49" charset="0"/>
              </a:rPr>
              <a:t>public class Line implements Relation{</a:t>
            </a:r>
          </a:p>
          <a:p>
            <a:pPr>
              <a:lnSpc>
                <a:spcPct val="80000"/>
              </a:lnSpc>
              <a:buFontTx/>
              <a:buNone/>
            </a:pPr>
            <a:r>
              <a:rPr lang="en-US" altLang="en-US" sz="1800">
                <a:latin typeface="Courier New" pitchFamily="49" charset="0"/>
              </a:rPr>
              <a:t>	public Line(){</a:t>
            </a:r>
          </a:p>
          <a:p>
            <a:pPr>
              <a:lnSpc>
                <a:spcPct val="80000"/>
              </a:lnSpc>
              <a:buFontTx/>
              <a:buNone/>
            </a:pPr>
            <a:r>
              <a:rPr lang="en-US" altLang="en-US" sz="1800">
                <a:latin typeface="Courier New" pitchFamily="49" charset="0"/>
              </a:rPr>
              <a:t>		//body</a:t>
            </a:r>
          </a:p>
          <a:p>
            <a:pPr>
              <a:lnSpc>
                <a:spcPct val="80000"/>
              </a:lnSpc>
              <a:buFontTx/>
              <a:buNone/>
            </a:pPr>
            <a:r>
              <a:rPr lang="en-US" altLang="en-US" sz="1800">
                <a:latin typeface="Courier New" pitchFamily="49" charset="0"/>
              </a:rPr>
              <a:t>	}</a:t>
            </a:r>
          </a:p>
          <a:p>
            <a:pPr>
              <a:lnSpc>
                <a:spcPct val="80000"/>
              </a:lnSpc>
              <a:buFontTx/>
              <a:buNone/>
            </a:pPr>
            <a:r>
              <a:rPr lang="en-US" altLang="en-US" sz="1800">
                <a:latin typeface="Courier New" pitchFamily="49" charset="0"/>
              </a:rPr>
              <a:t>	public boolean isGreater(Object o){</a:t>
            </a:r>
          </a:p>
          <a:p>
            <a:pPr>
              <a:lnSpc>
                <a:spcPct val="80000"/>
              </a:lnSpc>
              <a:buFontTx/>
              <a:buNone/>
            </a:pPr>
            <a:r>
              <a:rPr lang="en-US" altLang="en-US" sz="1800">
                <a:latin typeface="Courier New" pitchFamily="49" charset="0"/>
              </a:rPr>
              <a:t>		//body</a:t>
            </a:r>
          </a:p>
          <a:p>
            <a:pPr>
              <a:lnSpc>
                <a:spcPct val="80000"/>
              </a:lnSpc>
              <a:buFontTx/>
              <a:buNone/>
            </a:pPr>
            <a:r>
              <a:rPr lang="en-US" altLang="en-US" sz="1800">
                <a:latin typeface="Courier New" pitchFamily="49" charset="0"/>
              </a:rPr>
              <a:t>	}</a:t>
            </a:r>
          </a:p>
          <a:p>
            <a:pPr>
              <a:lnSpc>
                <a:spcPct val="80000"/>
              </a:lnSpc>
              <a:buFontTx/>
              <a:buNone/>
            </a:pPr>
            <a:r>
              <a:rPr lang="en-US" altLang="en-US" sz="1800">
                <a:latin typeface="Courier New" pitchFamily="49" charset="0"/>
              </a:rPr>
              <a:t>	public boolean isLess(Object o){</a:t>
            </a:r>
          </a:p>
          <a:p>
            <a:pPr>
              <a:lnSpc>
                <a:spcPct val="80000"/>
              </a:lnSpc>
              <a:buFontTx/>
              <a:buNone/>
            </a:pPr>
            <a:r>
              <a:rPr lang="en-US" altLang="en-US" sz="1800">
                <a:latin typeface="Courier New" pitchFamily="49" charset="0"/>
              </a:rPr>
              <a:t>		//body</a:t>
            </a:r>
          </a:p>
          <a:p>
            <a:pPr>
              <a:lnSpc>
                <a:spcPct val="80000"/>
              </a:lnSpc>
              <a:buFontTx/>
              <a:buNone/>
            </a:pPr>
            <a:r>
              <a:rPr lang="en-US" altLang="en-US" sz="1800">
                <a:latin typeface="Courier New" pitchFamily="49" charset="0"/>
              </a:rPr>
              <a:t>	}</a:t>
            </a:r>
          </a:p>
          <a:p>
            <a:pPr>
              <a:lnSpc>
                <a:spcPct val="80000"/>
              </a:lnSpc>
              <a:buFontTx/>
              <a:buNone/>
            </a:pPr>
            <a:r>
              <a:rPr lang="en-US" altLang="en-US" sz="1800">
                <a:latin typeface="Courier New" pitchFamily="49" charset="0"/>
              </a:rPr>
              <a:t>	public boolean isEqual(Object o){//body}</a:t>
            </a:r>
          </a:p>
          <a:p>
            <a:pPr>
              <a:lnSpc>
                <a:spcPct val="80000"/>
              </a:lnSpc>
              <a:buFontTx/>
              <a:buNone/>
            </a:pPr>
            <a:r>
              <a:rPr lang="en-US" altLang="en-US" sz="1800">
                <a:latin typeface="Courier New" pitchFamily="49" charset="0"/>
              </a:rPr>
              <a:t>}</a:t>
            </a:r>
          </a:p>
        </p:txBody>
      </p:sp>
    </p:spTree>
    <p:extLst>
      <p:ext uri="{BB962C8B-B14F-4D97-AF65-F5344CB8AC3E}">
        <p14:creationId xmlns:p14="http://schemas.microsoft.com/office/powerpoint/2010/main" val="2103114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4A99281F-374D-40D3-BC96-4A419ACFFDBB}" type="slidenum">
              <a:rPr lang="en-US" altLang="en-US"/>
              <a:pPr/>
              <a:t>12</a:t>
            </a:fld>
            <a:endParaRPr lang="en-US" altLang="en-US"/>
          </a:p>
        </p:txBody>
      </p:sp>
      <p:sp>
        <p:nvSpPr>
          <p:cNvPr id="6"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8978"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Karateristik Interface</a:t>
            </a:r>
          </a:p>
        </p:txBody>
      </p:sp>
      <p:sp>
        <p:nvSpPr>
          <p:cNvPr id="638979"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90000"/>
              </a:lnSpc>
            </a:pPr>
            <a:r>
              <a:rPr lang="en-US" altLang="en-US" sz="2400"/>
              <a:t>Interface hanya berisi abstract method atau konstanta (</a:t>
            </a:r>
            <a:r>
              <a:rPr lang="en-US" altLang="en-US" sz="2000">
                <a:latin typeface="Courier New" pitchFamily="49" charset="0"/>
              </a:rPr>
              <a:t>public static final</a:t>
            </a:r>
            <a:r>
              <a:rPr lang="en-US" altLang="en-US" sz="2400"/>
              <a:t>).</a:t>
            </a:r>
          </a:p>
          <a:p>
            <a:pPr>
              <a:lnSpc>
                <a:spcPct val="90000"/>
              </a:lnSpc>
            </a:pPr>
            <a:r>
              <a:rPr lang="en-US" altLang="en-US" sz="2400"/>
              <a:t>Semua abstract method pada interface otomatis public.</a:t>
            </a:r>
          </a:p>
          <a:p>
            <a:pPr>
              <a:lnSpc>
                <a:spcPct val="90000"/>
              </a:lnSpc>
            </a:pPr>
            <a:r>
              <a:rPr lang="en-US" altLang="en-US" sz="2400"/>
              <a:t>Semua atribut pada interface otomatis final static.</a:t>
            </a:r>
          </a:p>
          <a:p>
            <a:pPr>
              <a:lnSpc>
                <a:spcPct val="90000"/>
              </a:lnSpc>
            </a:pPr>
            <a:r>
              <a:rPr lang="en-US" altLang="en-US" sz="2400"/>
              <a:t>Interface tidak bisa diinstansiasi</a:t>
            </a:r>
          </a:p>
          <a:p>
            <a:pPr lvl="1">
              <a:lnSpc>
                <a:spcPct val="90000"/>
              </a:lnSpc>
              <a:buFontTx/>
              <a:buNone/>
            </a:pPr>
            <a:r>
              <a:rPr lang="en-US" altLang="en-US" sz="1800">
                <a:latin typeface="Courier New" pitchFamily="49" charset="0"/>
              </a:rPr>
              <a:t>	Relation R = new Relation();// </a:t>
            </a:r>
            <a:r>
              <a:rPr lang="en-US" altLang="en-US" sz="1800" b="1">
                <a:solidFill>
                  <a:srgbClr val="FF0000"/>
                </a:solidFill>
                <a:latin typeface="Courier New" pitchFamily="49" charset="0"/>
              </a:rPr>
              <a:t>ERROR!!</a:t>
            </a:r>
            <a:endParaRPr lang="en-US" altLang="en-US" sz="1800">
              <a:latin typeface="Courier New" pitchFamily="49" charset="0"/>
            </a:endParaRPr>
          </a:p>
          <a:p>
            <a:pPr>
              <a:lnSpc>
                <a:spcPct val="90000"/>
              </a:lnSpc>
            </a:pPr>
            <a:r>
              <a:rPr lang="en-US" altLang="en-US" sz="2400"/>
              <a:t>Variable reference bertipe interface bisa dideklarasikan.</a:t>
            </a:r>
          </a:p>
          <a:p>
            <a:pPr>
              <a:lnSpc>
                <a:spcPct val="90000"/>
              </a:lnSpc>
              <a:buFontTx/>
              <a:buNone/>
            </a:pPr>
            <a:r>
              <a:rPr lang="en-US" altLang="en-US" sz="1800">
                <a:latin typeface="Courier New" pitchFamily="49" charset="0"/>
              </a:rPr>
              <a:t>		Relation R; </a:t>
            </a:r>
            <a:r>
              <a:rPr lang="en-US" altLang="en-US" sz="1800" b="1">
                <a:solidFill>
                  <a:srgbClr val="FF3300"/>
                </a:solidFill>
                <a:latin typeface="Courier New" pitchFamily="49" charset="0"/>
              </a:rPr>
              <a:t>// OK</a:t>
            </a:r>
          </a:p>
          <a:p>
            <a:pPr>
              <a:lnSpc>
                <a:spcPct val="90000"/>
              </a:lnSpc>
            </a:pPr>
            <a:r>
              <a:rPr lang="en-US" altLang="en-US" sz="2400"/>
              <a:t>Variable interface harus merefer kepada objek bertipe kelas yang mengimplement interface. </a:t>
            </a:r>
          </a:p>
          <a:p>
            <a:pPr>
              <a:lnSpc>
                <a:spcPct val="90000"/>
              </a:lnSpc>
            </a:pPr>
            <a:endParaRPr lang="en-US" altLang="en-US" sz="2400"/>
          </a:p>
        </p:txBody>
      </p:sp>
      <p:sp>
        <p:nvSpPr>
          <p:cNvPr id="638980" name="Text Box 4"/>
          <p:cNvSpPr txBox="1">
            <a:spLocks noChangeArrowheads="1"/>
          </p:cNvSpPr>
          <p:nvPr/>
        </p:nvSpPr>
        <p:spPr bwMode="auto">
          <a:xfrm>
            <a:off x="1524000" y="5334000"/>
            <a:ext cx="3460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Relation R = new Line();</a:t>
            </a:r>
          </a:p>
        </p:txBody>
      </p:sp>
    </p:spTree>
    <p:extLst>
      <p:ext uri="{BB962C8B-B14F-4D97-AF65-F5344CB8AC3E}">
        <p14:creationId xmlns:p14="http://schemas.microsoft.com/office/powerpoint/2010/main" val="3479358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773A566A-4A43-42A1-9743-5EB690DE31A4}" type="slidenum">
              <a:rPr lang="en-US" altLang="en-US"/>
              <a:pPr/>
              <a:t>13</a:t>
            </a:fld>
            <a:endParaRPr lang="en-US" altLang="en-US"/>
          </a:p>
        </p:txBody>
      </p:sp>
      <p:sp>
        <p:nvSpPr>
          <p:cNvPr id="6"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40002" name="Rectangle 2"/>
          <p:cNvSpPr>
            <a:spLocks noGrp="1" noChangeArrowheads="1"/>
          </p:cNvSpPr>
          <p:nvPr>
            <p:ph type="title"/>
          </p:nvPr>
        </p:nvSpPr>
        <p:spPr bwMode="auto">
          <a:xfrm>
            <a:off x="457200" y="274638"/>
            <a:ext cx="8229600" cy="868362"/>
          </a:xfrm>
          <a:solidFill>
            <a:schemeClr val="accent1"/>
          </a:solidFill>
        </p:spPr>
        <p:txBody>
          <a:bodyPr vert="horz" lIns="91440" tIns="45720" rIns="91440" bIns="45720" rtlCol="0" anchor="ctr">
            <a:normAutofit/>
          </a:bodyPr>
          <a:lstStyle/>
          <a:p>
            <a:pPr algn="l"/>
            <a:r>
              <a:rPr lang="en-US" altLang="en-US" sz="4000" b="1">
                <a:solidFill>
                  <a:schemeClr val="bg1"/>
                </a:solidFill>
              </a:rPr>
              <a:t>Karateristik Interface</a:t>
            </a:r>
          </a:p>
        </p:txBody>
      </p:sp>
      <p:sp>
        <p:nvSpPr>
          <p:cNvPr id="640003" name="Rectangle 3"/>
          <p:cNvSpPr>
            <a:spLocks noGrp="1" noChangeArrowheads="1"/>
          </p:cNvSpPr>
          <p:nvPr>
            <p:ph type="body" sz="half" idx="1"/>
          </p:nvPr>
        </p:nvSpPr>
        <p:spPr bwMode="auto">
          <a:xfrm>
            <a:off x="457200" y="1600200"/>
            <a:ext cx="8305800" cy="45259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sz="2800"/>
              <a:t>Kelas yang mengimplement interface harus mengoverride/menulis ulang </a:t>
            </a:r>
            <a:r>
              <a:rPr lang="en-US" altLang="en-US" sz="2800" u="sng"/>
              <a:t>semua</a:t>
            </a:r>
            <a:r>
              <a:rPr lang="en-US" altLang="en-US" sz="2800"/>
              <a:t> abstract method. </a:t>
            </a:r>
          </a:p>
          <a:p>
            <a:r>
              <a:rPr lang="en-US" altLang="en-US" sz="2800"/>
              <a:t>Jika tidak, muncul pesan error:</a:t>
            </a:r>
          </a:p>
        </p:txBody>
      </p:sp>
      <p:graphicFrame>
        <p:nvGraphicFramePr>
          <p:cNvPr id="640004" name="Object 4"/>
          <p:cNvGraphicFramePr>
            <a:graphicFrameLocks noGrp="1" noChangeAspect="1"/>
          </p:cNvGraphicFramePr>
          <p:nvPr>
            <p:ph sz="half" idx="2"/>
          </p:nvPr>
        </p:nvGraphicFramePr>
        <p:xfrm>
          <a:off x="914400" y="3657600"/>
          <a:ext cx="7010400" cy="1524000"/>
        </p:xfrm>
        <a:graphic>
          <a:graphicData uri="http://schemas.openxmlformats.org/presentationml/2006/ole">
            <mc:AlternateContent xmlns:mc="http://schemas.openxmlformats.org/markup-compatibility/2006">
              <mc:Choice xmlns:v="urn:schemas-microsoft-com:vml" Requires="v">
                <p:oleObj spid="_x0000_s9251" name="Bitmap Image" r:id="rId3" imgW="4915586" imgH="923810" progId="Paint.Picture">
                  <p:embed/>
                </p:oleObj>
              </mc:Choice>
              <mc:Fallback>
                <p:oleObj name="Bitmap Image" r:id="rId3" imgW="4915586" imgH="923810"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657600"/>
                        <a:ext cx="70104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40397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F86AE30-74C0-4AF4-998B-CA08E8E98EDD}" type="slidenum">
              <a:rPr lang="en-US" altLang="en-US"/>
              <a:pPr/>
              <a:t>14</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4102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dirty="0"/>
              <a:t>Interface vs </a:t>
            </a:r>
            <a:r>
              <a:rPr lang="en-US" altLang="en-US" dirty="0" smtClean="0"/>
              <a:t>Class</a:t>
            </a:r>
            <a:endParaRPr lang="en-US" altLang="en-US" dirty="0"/>
          </a:p>
        </p:txBody>
      </p:sp>
      <p:sp>
        <p:nvSpPr>
          <p:cNvPr id="641027"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80000"/>
              </a:lnSpc>
            </a:pPr>
            <a:r>
              <a:rPr lang="en-US" altLang="en-US" sz="2800" dirty="0" smtClean="0"/>
              <a:t>Similarity</a:t>
            </a:r>
            <a:endParaRPr lang="en-US" altLang="en-US" sz="2800" dirty="0"/>
          </a:p>
          <a:p>
            <a:pPr lvl="1">
              <a:lnSpc>
                <a:spcPct val="80000"/>
              </a:lnSpc>
            </a:pPr>
            <a:r>
              <a:rPr lang="en-US" altLang="en-US" sz="2400" dirty="0"/>
              <a:t>Both is a type</a:t>
            </a:r>
          </a:p>
          <a:p>
            <a:pPr lvl="1">
              <a:lnSpc>
                <a:spcPct val="80000"/>
              </a:lnSpc>
            </a:pPr>
            <a:r>
              <a:rPr lang="en-US" altLang="en-US" sz="2400" dirty="0"/>
              <a:t>Both have methods</a:t>
            </a:r>
          </a:p>
          <a:p>
            <a:pPr lvl="1">
              <a:lnSpc>
                <a:spcPct val="80000"/>
              </a:lnSpc>
            </a:pPr>
            <a:r>
              <a:rPr lang="en-US" altLang="en-US" sz="2400" dirty="0"/>
              <a:t>Interface Variable and Class Variable can refer to the same object.</a:t>
            </a:r>
          </a:p>
          <a:p>
            <a:pPr lvl="2">
              <a:lnSpc>
                <a:spcPct val="80000"/>
              </a:lnSpc>
            </a:pPr>
            <a:r>
              <a:rPr lang="en-US" altLang="en-US" sz="2000" dirty="0"/>
              <a:t>Example:</a:t>
            </a:r>
          </a:p>
          <a:p>
            <a:pPr lvl="3">
              <a:lnSpc>
                <a:spcPct val="80000"/>
              </a:lnSpc>
              <a:buFontTx/>
              <a:buNone/>
            </a:pPr>
            <a:r>
              <a:rPr lang="en-US" altLang="en-US" sz="1200" dirty="0">
                <a:solidFill>
                  <a:schemeClr val="accent2"/>
                </a:solidFill>
              </a:rPr>
              <a:t>// class Person </a:t>
            </a:r>
            <a:r>
              <a:rPr lang="en-US" altLang="en-US" sz="1200" dirty="0" err="1">
                <a:solidFill>
                  <a:schemeClr val="accent2"/>
                </a:solidFill>
              </a:rPr>
              <a:t>harus</a:t>
            </a:r>
            <a:r>
              <a:rPr lang="en-US" altLang="en-US" sz="1200" dirty="0">
                <a:solidFill>
                  <a:schemeClr val="accent2"/>
                </a:solidFill>
              </a:rPr>
              <a:t> implements </a:t>
            </a:r>
            <a:r>
              <a:rPr lang="en-US" altLang="en-US" sz="1200" dirty="0" err="1">
                <a:solidFill>
                  <a:schemeClr val="accent2"/>
                </a:solidFill>
              </a:rPr>
              <a:t>PersonInterface</a:t>
            </a:r>
            <a:endParaRPr lang="en-US" altLang="en-US" sz="1200" dirty="0">
              <a:solidFill>
                <a:schemeClr val="accent2"/>
              </a:solidFill>
            </a:endParaRPr>
          </a:p>
          <a:p>
            <a:pPr lvl="3">
              <a:lnSpc>
                <a:spcPct val="80000"/>
              </a:lnSpc>
              <a:buFontTx/>
              <a:buNone/>
            </a:pPr>
            <a:r>
              <a:rPr lang="en-US" altLang="en-US" sz="1200" dirty="0">
                <a:solidFill>
                  <a:schemeClr val="accent2"/>
                </a:solidFill>
              </a:rPr>
              <a:t>Line L1= new Line();</a:t>
            </a:r>
          </a:p>
          <a:p>
            <a:pPr lvl="3">
              <a:lnSpc>
                <a:spcPct val="80000"/>
              </a:lnSpc>
              <a:buFontTx/>
              <a:buNone/>
            </a:pPr>
            <a:r>
              <a:rPr lang="en-US" altLang="en-US" sz="1200" dirty="0">
                <a:solidFill>
                  <a:schemeClr val="accent2"/>
                </a:solidFill>
              </a:rPr>
              <a:t>Relation L2 = new Line();</a:t>
            </a:r>
          </a:p>
          <a:p>
            <a:pPr lvl="2">
              <a:lnSpc>
                <a:spcPct val="80000"/>
              </a:lnSpc>
              <a:buFontTx/>
              <a:buNone/>
            </a:pPr>
            <a:endParaRPr lang="en-US" altLang="en-US" sz="1600" dirty="0">
              <a:solidFill>
                <a:schemeClr val="accent2"/>
              </a:solidFill>
            </a:endParaRPr>
          </a:p>
          <a:p>
            <a:pPr>
              <a:lnSpc>
                <a:spcPct val="80000"/>
              </a:lnSpc>
            </a:pPr>
            <a:r>
              <a:rPr lang="en-US" altLang="en-US" sz="2400" dirty="0"/>
              <a:t>Difference</a:t>
            </a:r>
          </a:p>
          <a:p>
            <a:pPr lvl="1">
              <a:lnSpc>
                <a:spcPct val="80000"/>
              </a:lnSpc>
            </a:pPr>
            <a:r>
              <a:rPr lang="en-US" altLang="en-US" sz="1800" dirty="0"/>
              <a:t>An interface cannot be instantiated.</a:t>
            </a:r>
          </a:p>
          <a:p>
            <a:pPr lvl="1">
              <a:lnSpc>
                <a:spcPct val="80000"/>
              </a:lnSpc>
            </a:pPr>
            <a:r>
              <a:rPr lang="en-US" altLang="en-US" sz="1800" dirty="0"/>
              <a:t>All methods in Interface must be declared as an abstract method</a:t>
            </a:r>
          </a:p>
        </p:txBody>
      </p:sp>
    </p:spTree>
    <p:extLst>
      <p:ext uri="{BB962C8B-B14F-4D97-AF65-F5344CB8AC3E}">
        <p14:creationId xmlns:p14="http://schemas.microsoft.com/office/powerpoint/2010/main" val="3617454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[1]</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 the real world, a development team consists of </a:t>
            </a:r>
            <a:r>
              <a:rPr lang="en-US" b="1" dirty="0" smtClean="0"/>
              <a:t>several developers with different tasks which related one to another</a:t>
            </a:r>
            <a:r>
              <a:rPr lang="en-US" dirty="0" smtClean="0"/>
              <a:t>.</a:t>
            </a:r>
          </a:p>
          <a:p>
            <a:pPr marL="0" indent="0">
              <a:buNone/>
            </a:pPr>
            <a:r>
              <a:rPr lang="en-US" dirty="0" smtClean="0"/>
              <a:t>It is very common that some of those piece of components are dependent to others, this makes </a:t>
            </a:r>
            <a:r>
              <a:rPr lang="en-US" b="1" dirty="0" smtClean="0"/>
              <a:t>developing a requiring component is hard unless its all required components are available</a:t>
            </a:r>
            <a:r>
              <a:rPr lang="en-US" dirty="0" smtClean="0"/>
              <a:t>.</a:t>
            </a:r>
          </a:p>
          <a:p>
            <a:pPr marL="0" indent="0">
              <a:buNone/>
            </a:pPr>
            <a:r>
              <a:rPr lang="en-US" dirty="0" smtClean="0"/>
              <a:t>This situation might slow down the entire development process, what a bad news!</a:t>
            </a:r>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15</a:t>
            </a:fld>
            <a:endParaRPr lang="en-US"/>
          </a:p>
        </p:txBody>
      </p:sp>
    </p:spTree>
    <p:extLst>
      <p:ext uri="{BB962C8B-B14F-4D97-AF65-F5344CB8AC3E}">
        <p14:creationId xmlns:p14="http://schemas.microsoft.com/office/powerpoint/2010/main" val="3819987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[2]</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To overcome the situation, those developer then make a contract which specify how their components will interact.</a:t>
            </a:r>
          </a:p>
          <a:p>
            <a:pPr marL="0" indent="0">
              <a:buNone/>
            </a:pPr>
            <a:r>
              <a:rPr lang="en-US" dirty="0" smtClean="0"/>
              <a:t>In detail, this contract only exposes method specification and constants. This contract is called as interface.</a:t>
            </a:r>
          </a:p>
          <a:p>
            <a:pPr marL="0" indent="0">
              <a:buNone/>
            </a:pPr>
            <a:r>
              <a:rPr lang="en-US" dirty="0" smtClean="0"/>
              <a:t>Having interfaces in place, those </a:t>
            </a:r>
            <a:r>
              <a:rPr lang="en-US" b="1" dirty="0" smtClean="0"/>
              <a:t>developers can develop their components separately with promise to do things according to the contract</a:t>
            </a:r>
            <a:r>
              <a:rPr lang="en-US" dirty="0" smtClean="0"/>
              <a:t>.</a:t>
            </a:r>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16</a:t>
            </a:fld>
            <a:endParaRPr lang="en-US"/>
          </a:p>
        </p:txBody>
      </p:sp>
    </p:spTree>
    <p:extLst>
      <p:ext uri="{BB962C8B-B14F-4D97-AF65-F5344CB8AC3E}">
        <p14:creationId xmlns:p14="http://schemas.microsoft.com/office/powerpoint/2010/main" val="2964336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17</a:t>
            </a:fld>
            <a:endParaRPr lang="en-US"/>
          </a:p>
        </p:txBody>
      </p:sp>
      <p:pic>
        <p:nvPicPr>
          <p:cNvPr id="1026" name="Picture 2"/>
          <p:cNvPicPr>
            <a:picLocks noChangeAspect="1" noChangeArrowheads="1"/>
          </p:cNvPicPr>
          <p:nvPr/>
        </p:nvPicPr>
        <p:blipFill>
          <a:blip r:embed="rId2"/>
          <a:srcRect/>
          <a:stretch>
            <a:fillRect/>
          </a:stretch>
        </p:blipFill>
        <p:spPr bwMode="auto">
          <a:xfrm>
            <a:off x="457201" y="1257300"/>
            <a:ext cx="8229600" cy="3644412"/>
          </a:xfrm>
          <a:prstGeom prst="rect">
            <a:avLst/>
          </a:prstGeom>
          <a:noFill/>
          <a:ln w="9525">
            <a:noFill/>
            <a:miter lim="800000"/>
            <a:headEnd/>
            <a:tailEnd/>
          </a:ln>
          <a:effectLst/>
        </p:spPr>
      </p:pic>
    </p:spTree>
    <p:extLst>
      <p:ext uri="{BB962C8B-B14F-4D97-AF65-F5344CB8AC3E}">
        <p14:creationId xmlns:p14="http://schemas.microsoft.com/office/powerpoint/2010/main" val="3554161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18</a:t>
            </a:fld>
            <a:endParaRPr lang="en-US"/>
          </a:p>
        </p:txBody>
      </p:sp>
      <p:pic>
        <p:nvPicPr>
          <p:cNvPr id="2055" name="Picture 7"/>
          <p:cNvPicPr>
            <a:picLocks noChangeAspect="1" noChangeArrowheads="1"/>
          </p:cNvPicPr>
          <p:nvPr/>
        </p:nvPicPr>
        <p:blipFill>
          <a:blip r:embed="rId2"/>
          <a:srcRect/>
          <a:stretch>
            <a:fillRect/>
          </a:stretch>
        </p:blipFill>
        <p:spPr bwMode="auto">
          <a:xfrm>
            <a:off x="407750" y="1515289"/>
            <a:ext cx="8279050" cy="3666311"/>
          </a:xfrm>
          <a:prstGeom prst="rect">
            <a:avLst/>
          </a:prstGeom>
          <a:noFill/>
          <a:ln w="9525">
            <a:noFill/>
            <a:miter lim="800000"/>
            <a:headEnd/>
            <a:tailEnd/>
          </a:ln>
          <a:effectLst/>
        </p:spPr>
      </p:pic>
    </p:spTree>
    <p:extLst>
      <p:ext uri="{BB962C8B-B14F-4D97-AF65-F5344CB8AC3E}">
        <p14:creationId xmlns:p14="http://schemas.microsoft.com/office/powerpoint/2010/main" val="3842563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19</a:t>
            </a:fld>
            <a:endParaRPr lang="en-US"/>
          </a:p>
        </p:txBody>
      </p:sp>
      <p:pic>
        <p:nvPicPr>
          <p:cNvPr id="3074" name="Picture 2"/>
          <p:cNvPicPr>
            <a:picLocks noChangeAspect="1" noChangeArrowheads="1"/>
          </p:cNvPicPr>
          <p:nvPr/>
        </p:nvPicPr>
        <p:blipFill>
          <a:blip r:embed="rId2"/>
          <a:srcRect/>
          <a:stretch>
            <a:fillRect/>
          </a:stretch>
        </p:blipFill>
        <p:spPr bwMode="auto">
          <a:xfrm>
            <a:off x="381000" y="1495358"/>
            <a:ext cx="8305801" cy="4829242"/>
          </a:xfrm>
          <a:prstGeom prst="rect">
            <a:avLst/>
          </a:prstGeom>
          <a:noFill/>
          <a:ln w="9525">
            <a:noFill/>
            <a:miter lim="800000"/>
            <a:headEnd/>
            <a:tailEnd/>
          </a:ln>
          <a:effectLst/>
        </p:spPr>
      </p:pic>
    </p:spTree>
    <p:extLst>
      <p:ext uri="{BB962C8B-B14F-4D97-AF65-F5344CB8AC3E}">
        <p14:creationId xmlns:p14="http://schemas.microsoft.com/office/powerpoint/2010/main" val="185282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Menu</a:t>
            </a:r>
            <a:endParaRPr lang="en-US" dirty="0"/>
          </a:p>
        </p:txBody>
      </p:sp>
      <p:sp>
        <p:nvSpPr>
          <p:cNvPr id="3" name="Content Placeholder 2"/>
          <p:cNvSpPr>
            <a:spLocks noGrp="1"/>
          </p:cNvSpPr>
          <p:nvPr>
            <p:ph idx="1"/>
          </p:nvPr>
        </p:nvSpPr>
        <p:spPr/>
        <p:txBody>
          <a:bodyPr/>
          <a:lstStyle/>
          <a:p>
            <a:r>
              <a:rPr lang="en-US" smtClean="0"/>
              <a:t>Interface</a:t>
            </a:r>
            <a:endParaRPr lang="en-US" dirty="0" smtClean="0"/>
          </a:p>
          <a:p>
            <a:r>
              <a:rPr lang="en-US" dirty="0" smtClean="0"/>
              <a:t>Abstract Class</a:t>
            </a:r>
          </a:p>
          <a:p>
            <a:r>
              <a:rPr lang="en-US" dirty="0" smtClean="0"/>
              <a:t>Nested Class</a:t>
            </a:r>
          </a:p>
        </p:txBody>
      </p:sp>
      <p:sp>
        <p:nvSpPr>
          <p:cNvPr id="5" name="Footer Placeholder 4"/>
          <p:cNvSpPr>
            <a:spLocks noGrp="1"/>
          </p:cNvSpPr>
          <p:nvPr>
            <p:ph type="ftr" sz="quarter" idx="11"/>
          </p:nvPr>
        </p:nvSpPr>
        <p:spPr/>
        <p:txBody>
          <a:bodyPr/>
          <a:lstStyle/>
          <a:p>
            <a:r>
              <a:rPr lang="en-US" smtClean="0"/>
              <a:t>W06-S1-Interface, Abstract Class &amp; Nested Class</a:t>
            </a:r>
            <a:endParaRPr lang="en-US" dirty="0"/>
          </a:p>
        </p:txBody>
      </p:sp>
      <p:sp>
        <p:nvSpPr>
          <p:cNvPr id="6" name="Slide Number Placeholder 5"/>
          <p:cNvSpPr>
            <a:spLocks noGrp="1"/>
          </p:cNvSpPr>
          <p:nvPr>
            <p:ph type="sldNum" sz="quarter" idx="12"/>
          </p:nvPr>
        </p:nvSpPr>
        <p:spPr/>
        <p:txBody>
          <a:bodyPr/>
          <a:lstStyle/>
          <a:p>
            <a:fld id="{FEBFCDD1-2A6C-4CE6-8C5E-93CB05E3FD4A}" type="slidenum">
              <a:rPr lang="en-US" smtClean="0"/>
              <a:pPr/>
              <a:t>2</a:t>
            </a:fld>
            <a:endParaRPr lang="en-US"/>
          </a:p>
        </p:txBody>
      </p:sp>
    </p:spTree>
    <p:extLst>
      <p:ext uri="{BB962C8B-B14F-4D97-AF65-F5344CB8AC3E}">
        <p14:creationId xmlns:p14="http://schemas.microsoft.com/office/powerpoint/2010/main" val="4071984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[6]</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20</a:t>
            </a:fld>
            <a:endParaRPr lang="en-US"/>
          </a:p>
        </p:txBody>
      </p:sp>
      <p:pic>
        <p:nvPicPr>
          <p:cNvPr id="4098" name="Picture 2"/>
          <p:cNvPicPr>
            <a:picLocks noChangeAspect="1" noChangeArrowheads="1"/>
          </p:cNvPicPr>
          <p:nvPr/>
        </p:nvPicPr>
        <p:blipFill>
          <a:blip r:embed="rId2"/>
          <a:srcRect/>
          <a:stretch>
            <a:fillRect/>
          </a:stretch>
        </p:blipFill>
        <p:spPr bwMode="auto">
          <a:xfrm>
            <a:off x="457200" y="1524000"/>
            <a:ext cx="8229600" cy="4756606"/>
          </a:xfrm>
          <a:prstGeom prst="rect">
            <a:avLst/>
          </a:prstGeom>
          <a:noFill/>
          <a:ln w="9525">
            <a:noFill/>
            <a:miter lim="800000"/>
            <a:headEnd/>
            <a:tailEnd/>
          </a:ln>
          <a:effectLst/>
        </p:spPr>
      </p:pic>
    </p:spTree>
    <p:extLst>
      <p:ext uri="{BB962C8B-B14F-4D97-AF65-F5344CB8AC3E}">
        <p14:creationId xmlns:p14="http://schemas.microsoft.com/office/powerpoint/2010/main" val="1349733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[7]</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21</a:t>
            </a:fld>
            <a:endParaRPr lang="en-US"/>
          </a:p>
        </p:txBody>
      </p:sp>
      <p:pic>
        <p:nvPicPr>
          <p:cNvPr id="5123" name="Picture 3"/>
          <p:cNvPicPr>
            <a:picLocks noChangeAspect="1" noChangeArrowheads="1"/>
          </p:cNvPicPr>
          <p:nvPr/>
        </p:nvPicPr>
        <p:blipFill>
          <a:blip r:embed="rId2"/>
          <a:srcRect/>
          <a:stretch>
            <a:fillRect/>
          </a:stretch>
        </p:blipFill>
        <p:spPr bwMode="auto">
          <a:xfrm>
            <a:off x="381000" y="1519238"/>
            <a:ext cx="8313954" cy="4805362"/>
          </a:xfrm>
          <a:prstGeom prst="rect">
            <a:avLst/>
          </a:prstGeom>
          <a:noFill/>
          <a:ln w="9525">
            <a:noFill/>
            <a:miter lim="800000"/>
            <a:headEnd/>
            <a:tailEnd/>
          </a:ln>
          <a:effectLst/>
        </p:spPr>
      </p:pic>
    </p:spTree>
    <p:extLst>
      <p:ext uri="{BB962C8B-B14F-4D97-AF65-F5344CB8AC3E}">
        <p14:creationId xmlns:p14="http://schemas.microsoft.com/office/powerpoint/2010/main" val="3861475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22</a:t>
            </a:fld>
            <a:endParaRPr lang="en-US"/>
          </a:p>
        </p:txBody>
      </p:sp>
      <p:sp>
        <p:nvSpPr>
          <p:cNvPr id="6" name="Rectangle 5"/>
          <p:cNvSpPr/>
          <p:nvPr/>
        </p:nvSpPr>
        <p:spPr>
          <a:xfrm>
            <a:off x="2485888" y="2967335"/>
            <a:ext cx="4172232"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Abstract </a:t>
            </a: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Class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788984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0"/>
          </p:nvPr>
        </p:nvSpPr>
        <p:spPr/>
        <p:txBody>
          <a:bodyPr/>
          <a:lstStyle/>
          <a:p>
            <a:fld id="{331624D4-45E3-4F4D-9A17-1E93B19DCD6A}" type="slidenum">
              <a:rPr lang="en-US" altLang="en-US"/>
              <a:pPr/>
              <a:t>23</a:t>
            </a:fld>
            <a:endParaRPr lang="en-US" altLang="en-US"/>
          </a:p>
        </p:txBody>
      </p:sp>
      <p:sp>
        <p:nvSpPr>
          <p:cNvPr id="12" name="Footer Placeholder 6"/>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1570" name="Rectangle 2"/>
          <p:cNvSpPr>
            <a:spLocks noGrp="1" noChangeArrowheads="1"/>
          </p:cNvSpPr>
          <p:nvPr>
            <p:ph type="title"/>
          </p:nvPr>
        </p:nvSpPr>
        <p:spPr bwMode="auto">
          <a:xfrm>
            <a:off x="457200" y="152400"/>
            <a:ext cx="8229600" cy="381000"/>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Abstract Class?</a:t>
            </a:r>
          </a:p>
        </p:txBody>
      </p:sp>
      <p:graphicFrame>
        <p:nvGraphicFramePr>
          <p:cNvPr id="621571" name="Object 3"/>
          <p:cNvGraphicFramePr>
            <a:graphicFrameLocks noGrp="1" noChangeAspect="1"/>
          </p:cNvGraphicFramePr>
          <p:nvPr>
            <p:ph sz="quarter" idx="2"/>
          </p:nvPr>
        </p:nvGraphicFramePr>
        <p:xfrm>
          <a:off x="1143000" y="3200400"/>
          <a:ext cx="1676400" cy="1025525"/>
        </p:xfrm>
        <a:graphic>
          <a:graphicData uri="http://schemas.openxmlformats.org/presentationml/2006/ole">
            <mc:AlternateContent xmlns:mc="http://schemas.openxmlformats.org/markup-compatibility/2006">
              <mc:Choice xmlns:v="urn:schemas-microsoft-com:vml" Requires="v">
                <p:oleObj spid="_x0000_s11306" name="Bitmap Image" r:id="rId3" imgW="1324160" imgH="809738" progId="Paint.Picture">
                  <p:embed/>
                </p:oleObj>
              </mc:Choice>
              <mc:Fallback>
                <p:oleObj name="Bitmap Image" r:id="rId3" imgW="1324160" imgH="809738"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200400"/>
                        <a:ext cx="1676400" cy="102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1572" name="Text Box 4"/>
          <p:cNvSpPr txBox="1">
            <a:spLocks noChangeArrowheads="1"/>
          </p:cNvSpPr>
          <p:nvPr/>
        </p:nvSpPr>
        <p:spPr bwMode="auto">
          <a:xfrm>
            <a:off x="304800" y="2224088"/>
            <a:ext cx="984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Contoh:</a:t>
            </a:r>
          </a:p>
        </p:txBody>
      </p:sp>
      <p:sp>
        <p:nvSpPr>
          <p:cNvPr id="621573" name="Line 5"/>
          <p:cNvSpPr>
            <a:spLocks noChangeShapeType="1"/>
          </p:cNvSpPr>
          <p:nvPr/>
        </p:nvSpPr>
        <p:spPr bwMode="auto">
          <a:xfrm>
            <a:off x="4191000" y="2209800"/>
            <a:ext cx="76200" cy="441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574" name="Text Box 6"/>
          <p:cNvSpPr txBox="1">
            <a:spLocks noChangeArrowheads="1"/>
          </p:cNvSpPr>
          <p:nvPr/>
        </p:nvSpPr>
        <p:spPr bwMode="auto">
          <a:xfrm>
            <a:off x="152400" y="4495800"/>
            <a:ext cx="3962400" cy="17494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Courier New" pitchFamily="49" charset="0"/>
              </a:rPr>
              <a:t>LivingThing dogA = new LivingThing();</a:t>
            </a:r>
          </a:p>
          <a:p>
            <a:r>
              <a:rPr lang="en-US" altLang="en-US">
                <a:latin typeface="Courier New" pitchFamily="49" charset="0"/>
              </a:rPr>
              <a:t>LivingThing plantB = new LivingThing();</a:t>
            </a:r>
          </a:p>
          <a:p>
            <a:r>
              <a:rPr lang="en-US" altLang="en-US">
                <a:latin typeface="Courier New" pitchFamily="49" charset="0"/>
              </a:rPr>
              <a:t>LivingThing PersonC = new LivingThing();</a:t>
            </a:r>
          </a:p>
        </p:txBody>
      </p:sp>
      <p:graphicFrame>
        <p:nvGraphicFramePr>
          <p:cNvPr id="621575" name="Object 7"/>
          <p:cNvGraphicFramePr>
            <a:graphicFrameLocks noGrp="1" noChangeAspect="1"/>
          </p:cNvGraphicFramePr>
          <p:nvPr>
            <p:ph sz="quarter" idx="3"/>
          </p:nvPr>
        </p:nvGraphicFramePr>
        <p:xfrm>
          <a:off x="4343400" y="2819400"/>
          <a:ext cx="4800600" cy="2819400"/>
        </p:xfrm>
        <a:graphic>
          <a:graphicData uri="http://schemas.openxmlformats.org/presentationml/2006/ole">
            <mc:AlternateContent xmlns:mc="http://schemas.openxmlformats.org/markup-compatibility/2006">
              <mc:Choice xmlns:v="urn:schemas-microsoft-com:vml" Requires="v">
                <p:oleObj spid="_x0000_s11307" name="Bitmap Image" r:id="rId5" imgW="4439270" imgH="2247619" progId="Paint.Picture">
                  <p:embed/>
                </p:oleObj>
              </mc:Choice>
              <mc:Fallback>
                <p:oleObj name="Bitmap Image" r:id="rId5" imgW="4439270" imgH="2247619" progId="Paint.Picture">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2819400"/>
                        <a:ext cx="48006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1576" name="Text Box 8"/>
          <p:cNvSpPr txBox="1">
            <a:spLocks noChangeArrowheads="1"/>
          </p:cNvSpPr>
          <p:nvPr/>
        </p:nvSpPr>
        <p:spPr bwMode="auto">
          <a:xfrm>
            <a:off x="304800" y="1112838"/>
            <a:ext cx="8839200"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t>Kelas yang tidak dapat diinstansiasi karena terlalu general </a:t>
            </a:r>
            <a:r>
              <a:rPr lang="en-US" altLang="en-US" sz="2200">
                <a:sym typeface="Wingdings" pitchFamily="2" charset="2"/>
              </a:rPr>
              <a:t>    </a:t>
            </a:r>
          </a:p>
          <a:p>
            <a:pPr lvl="1"/>
            <a:r>
              <a:rPr lang="en-US" altLang="en-US" sz="2200">
                <a:sym typeface="Wingdings" pitchFamily="2" charset="2"/>
              </a:rPr>
              <a:t>      pertimbangan design</a:t>
            </a:r>
            <a:r>
              <a:rPr lang="en-US" altLang="en-US" sz="2200"/>
              <a:t>.</a:t>
            </a:r>
          </a:p>
          <a:p>
            <a:endParaRPr lang="en-US" altLang="en-US" sz="2200"/>
          </a:p>
        </p:txBody>
      </p:sp>
      <p:sp>
        <p:nvSpPr>
          <p:cNvPr id="621577" name="Text Box 9"/>
          <p:cNvSpPr txBox="1">
            <a:spLocks noChangeArrowheads="1"/>
          </p:cNvSpPr>
          <p:nvPr/>
        </p:nvSpPr>
        <p:spPr bwMode="auto">
          <a:xfrm>
            <a:off x="609600" y="2590800"/>
            <a:ext cx="273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 Tanpa abstract class</a:t>
            </a:r>
          </a:p>
        </p:txBody>
      </p:sp>
      <p:sp>
        <p:nvSpPr>
          <p:cNvPr id="621578" name="Text Box 10"/>
          <p:cNvSpPr txBox="1">
            <a:spLocks noChangeArrowheads="1"/>
          </p:cNvSpPr>
          <p:nvPr/>
        </p:nvSpPr>
        <p:spPr bwMode="auto">
          <a:xfrm>
            <a:off x="4648200" y="2452688"/>
            <a:ext cx="290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B. Dengan abstract class</a:t>
            </a:r>
          </a:p>
        </p:txBody>
      </p:sp>
    </p:spTree>
    <p:extLst>
      <p:ext uri="{BB962C8B-B14F-4D97-AF65-F5344CB8AC3E}">
        <p14:creationId xmlns:p14="http://schemas.microsoft.com/office/powerpoint/2010/main" val="23452705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0"/>
          </p:nvPr>
        </p:nvSpPr>
        <p:spPr/>
        <p:txBody>
          <a:bodyPr/>
          <a:lstStyle/>
          <a:p>
            <a:fld id="{45AB735D-6251-4DAD-B239-AA553A89CFE1}" type="slidenum">
              <a:rPr lang="en-US" altLang="en-US"/>
              <a:pPr/>
              <a:t>24</a:t>
            </a:fld>
            <a:endParaRPr lang="en-US" altLang="en-US"/>
          </a:p>
        </p:txBody>
      </p:sp>
      <p:sp>
        <p:nvSpPr>
          <p:cNvPr id="8"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2594" name="Rectangle 2"/>
          <p:cNvSpPr>
            <a:spLocks noGrp="1" noChangeArrowheads="1"/>
          </p:cNvSpPr>
          <p:nvPr>
            <p:ph type="title"/>
          </p:nvPr>
        </p:nvSpPr>
        <p:spPr bwMode="auto">
          <a:xfrm>
            <a:off x="457200" y="274638"/>
            <a:ext cx="8229600" cy="5635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Mengapa butuh Abstract Class?</a:t>
            </a:r>
          </a:p>
        </p:txBody>
      </p:sp>
      <p:sp>
        <p:nvSpPr>
          <p:cNvPr id="622595" name="Rectangle 3"/>
          <p:cNvSpPr>
            <a:spLocks noGrp="1" noChangeArrowheads="1"/>
          </p:cNvSpPr>
          <p:nvPr>
            <p:ph type="body" sz="half" idx="1"/>
          </p:nvPr>
        </p:nvSpPr>
        <p:spPr bwMode="auto">
          <a:xfrm>
            <a:off x="457200" y="1143000"/>
            <a:ext cx="8458200" cy="15240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90000"/>
              </a:lnSpc>
              <a:buFontTx/>
              <a:buNone/>
            </a:pPr>
            <a:r>
              <a:rPr lang="en-US" altLang="en-US" sz="2400"/>
              <a:t>Perhatikan kasus B pada slide sebelumnya:</a:t>
            </a:r>
          </a:p>
          <a:p>
            <a:pPr>
              <a:lnSpc>
                <a:spcPct val="90000"/>
              </a:lnSpc>
            </a:pPr>
            <a:r>
              <a:rPr lang="en-US" altLang="en-US" sz="2400"/>
              <a:t>Pada kasus tsb, kelas LivingThing masih sangat general (hal ini diperkuat dengan adanya method  yang juga masih general, yaitu method </a:t>
            </a:r>
            <a:r>
              <a:rPr lang="en-US" altLang="en-US" sz="2400">
                <a:latin typeface="Courier New" pitchFamily="49" charset="0"/>
              </a:rPr>
              <a:t>move()</a:t>
            </a:r>
            <a:r>
              <a:rPr lang="en-US" altLang="en-US" sz="2400"/>
              <a:t>).</a:t>
            </a:r>
          </a:p>
        </p:txBody>
      </p:sp>
      <p:sp>
        <p:nvSpPr>
          <p:cNvPr id="622596" name="Text Box 4"/>
          <p:cNvSpPr txBox="1">
            <a:spLocks noChangeArrowheads="1"/>
          </p:cNvSpPr>
          <p:nvPr/>
        </p:nvSpPr>
        <p:spPr bwMode="auto">
          <a:xfrm>
            <a:off x="990600" y="2667000"/>
            <a:ext cx="7702550" cy="1474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public class Human extends LivingThing{</a:t>
            </a:r>
          </a:p>
          <a:p>
            <a:r>
              <a:rPr lang="en-US" altLang="en-US">
                <a:latin typeface="Courier New" pitchFamily="49" charset="0"/>
              </a:rPr>
              <a:t>      public void move(){</a:t>
            </a:r>
          </a:p>
          <a:p>
            <a:r>
              <a:rPr lang="en-US" altLang="en-US">
                <a:latin typeface="Courier New" pitchFamily="49" charset="0"/>
              </a:rPr>
              <a:t>            System.out.println (“Walk using two legs”);</a:t>
            </a:r>
          </a:p>
          <a:p>
            <a:r>
              <a:rPr lang="en-US" altLang="en-US">
                <a:latin typeface="Courier New" pitchFamily="49" charset="0"/>
              </a:rPr>
              <a:t>      }</a:t>
            </a:r>
          </a:p>
          <a:p>
            <a:r>
              <a:rPr lang="en-US" altLang="en-US">
                <a:latin typeface="Courier New" pitchFamily="49" charset="0"/>
              </a:rPr>
              <a:t>}</a:t>
            </a:r>
          </a:p>
        </p:txBody>
      </p:sp>
      <p:sp>
        <p:nvSpPr>
          <p:cNvPr id="622597" name="Text Box 5"/>
          <p:cNvSpPr txBox="1">
            <a:spLocks noChangeArrowheads="1"/>
          </p:cNvSpPr>
          <p:nvPr/>
        </p:nvSpPr>
        <p:spPr bwMode="auto">
          <a:xfrm>
            <a:off x="990600" y="4267200"/>
            <a:ext cx="7839075" cy="1474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public class Dog extends LivingThing{</a:t>
            </a:r>
          </a:p>
          <a:p>
            <a:r>
              <a:rPr lang="en-US" altLang="en-US">
                <a:latin typeface="Courier New" pitchFamily="49" charset="0"/>
              </a:rPr>
              <a:t>      public void move(){</a:t>
            </a:r>
          </a:p>
          <a:p>
            <a:r>
              <a:rPr lang="en-US" altLang="en-US">
                <a:latin typeface="Courier New" pitchFamily="49" charset="0"/>
              </a:rPr>
              <a:t>            System.out.println (“Walk using four legs”);</a:t>
            </a:r>
          </a:p>
          <a:p>
            <a:r>
              <a:rPr lang="en-US" altLang="en-US">
                <a:latin typeface="Courier New" pitchFamily="49" charset="0"/>
              </a:rPr>
              <a:t>      }</a:t>
            </a:r>
          </a:p>
          <a:p>
            <a:r>
              <a:rPr lang="en-US" altLang="en-US">
                <a:latin typeface="Courier New" pitchFamily="49" charset="0"/>
              </a:rPr>
              <a:t>}</a:t>
            </a:r>
          </a:p>
        </p:txBody>
      </p:sp>
      <p:sp>
        <p:nvSpPr>
          <p:cNvPr id="622598" name="Text Box 6"/>
          <p:cNvSpPr txBox="1">
            <a:spLocks noChangeArrowheads="1"/>
          </p:cNvSpPr>
          <p:nvPr/>
        </p:nvSpPr>
        <p:spPr bwMode="auto">
          <a:xfrm>
            <a:off x="593725" y="5911850"/>
            <a:ext cx="8550275" cy="9159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Dengan menggunakan modifier abstract, seorang designer/programmer dapat mencegah instansiasi suatu kelas karena kelas tersebut masih sangat general.</a:t>
            </a:r>
          </a:p>
        </p:txBody>
      </p:sp>
    </p:spTree>
    <p:extLst>
      <p:ext uri="{BB962C8B-B14F-4D97-AF65-F5344CB8AC3E}">
        <p14:creationId xmlns:p14="http://schemas.microsoft.com/office/powerpoint/2010/main" val="39636634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0"/>
          </p:nvPr>
        </p:nvSpPr>
        <p:spPr/>
        <p:txBody>
          <a:bodyPr/>
          <a:lstStyle/>
          <a:p>
            <a:fld id="{3B8C2149-BA14-46E6-A656-284A640DD7AE}" type="slidenum">
              <a:rPr lang="en-US" altLang="en-US"/>
              <a:pPr/>
              <a:t>25</a:t>
            </a:fld>
            <a:endParaRPr lang="en-US" altLang="en-US"/>
          </a:p>
        </p:txBody>
      </p:sp>
      <p:sp>
        <p:nvSpPr>
          <p:cNvPr id="8"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3618" name="Rectangle 2"/>
          <p:cNvSpPr>
            <a:spLocks noGrp="1" noChangeArrowheads="1"/>
          </p:cNvSpPr>
          <p:nvPr>
            <p:ph type="title"/>
          </p:nvPr>
        </p:nvSpPr>
        <p:spPr bwMode="auto">
          <a:xfrm>
            <a:off x="457200" y="274638"/>
            <a:ext cx="8229600" cy="5635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Ciri abstract class</a:t>
            </a:r>
          </a:p>
        </p:txBody>
      </p:sp>
      <p:sp>
        <p:nvSpPr>
          <p:cNvPr id="623619" name="Rectangle 3"/>
          <p:cNvSpPr>
            <a:spLocks noGrp="1" noChangeArrowheads="1"/>
          </p:cNvSpPr>
          <p:nvPr>
            <p:ph type="body" sz="half" idx="1"/>
          </p:nvPr>
        </p:nvSpPr>
        <p:spPr bwMode="auto">
          <a:xfrm>
            <a:off x="457200" y="1219200"/>
            <a:ext cx="8458200" cy="41148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sz="2400"/>
              <a:t>Dideklarasikan menggunakan modifier </a:t>
            </a:r>
            <a:r>
              <a:rPr lang="en-US" altLang="en-US" sz="2000">
                <a:latin typeface="Courier New" pitchFamily="49" charset="0"/>
              </a:rPr>
              <a:t>abstract</a:t>
            </a:r>
            <a:r>
              <a:rPr lang="en-US" altLang="en-US" sz="2400"/>
              <a:t>.</a:t>
            </a:r>
          </a:p>
          <a:p>
            <a:r>
              <a:rPr lang="en-US" altLang="en-US" sz="2400"/>
              <a:t>Tidak bisa diinstansiasi.</a:t>
            </a:r>
          </a:p>
          <a:p>
            <a:r>
              <a:rPr lang="en-US" altLang="en-US" sz="2400" b="1"/>
              <a:t>Boleh</a:t>
            </a:r>
            <a:r>
              <a:rPr lang="en-US" altLang="en-US" sz="2400"/>
              <a:t> mempunyai abstract method.</a:t>
            </a:r>
          </a:p>
          <a:p>
            <a:pPr lvl="1"/>
            <a:r>
              <a:rPr lang="en-US" altLang="en-US" sz="2000"/>
              <a:t>Jika subclass tidak override abstract method dari superclass, akan error pada saat compile, dengan pesan:</a:t>
            </a:r>
          </a:p>
          <a:p>
            <a:pPr lvl="1"/>
            <a:endParaRPr lang="en-US" altLang="en-US" sz="2000"/>
          </a:p>
          <a:p>
            <a:pPr lvl="1"/>
            <a:endParaRPr lang="en-US" altLang="en-US" sz="2000"/>
          </a:p>
          <a:p>
            <a:pPr lvl="1"/>
            <a:endParaRPr lang="en-US" altLang="en-US" sz="2000"/>
          </a:p>
          <a:p>
            <a:pPr lvl="1"/>
            <a:r>
              <a:rPr lang="en-US" altLang="en-US" sz="2000"/>
              <a:t>Abstract method dari superclass hanya boleh </a:t>
            </a:r>
            <a:r>
              <a:rPr lang="en-US" altLang="en-US" sz="2000" b="1"/>
              <a:t>TIDAK </a:t>
            </a:r>
            <a:r>
              <a:rPr lang="en-US" altLang="en-US" sz="2000"/>
              <a:t>dioverride oleh </a:t>
            </a:r>
            <a:r>
              <a:rPr lang="en-US" altLang="en-US" sz="2000" b="1"/>
              <a:t>Subclass yang abstract</a:t>
            </a:r>
            <a:r>
              <a:rPr lang="en-US" altLang="en-US" sz="2000"/>
              <a:t>.</a:t>
            </a:r>
          </a:p>
        </p:txBody>
      </p:sp>
      <p:pic>
        <p:nvPicPr>
          <p:cNvPr id="62362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219200" y="3276600"/>
            <a:ext cx="7924800" cy="8509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3621" name="Text Box 5"/>
          <p:cNvSpPr txBox="1">
            <a:spLocks noChangeArrowheads="1"/>
          </p:cNvSpPr>
          <p:nvPr/>
        </p:nvSpPr>
        <p:spPr bwMode="auto">
          <a:xfrm>
            <a:off x="1279525" y="51419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623622" name="Text Box 6"/>
          <p:cNvSpPr txBox="1">
            <a:spLocks noChangeArrowheads="1"/>
          </p:cNvSpPr>
          <p:nvPr/>
        </p:nvSpPr>
        <p:spPr bwMode="auto">
          <a:xfrm>
            <a:off x="1143000" y="5124450"/>
            <a:ext cx="6746875" cy="12001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public </a:t>
            </a:r>
            <a:r>
              <a:rPr lang="en-US" altLang="en-US" b="1">
                <a:latin typeface="Courier New" pitchFamily="49" charset="0"/>
              </a:rPr>
              <a:t>abstract</a:t>
            </a:r>
            <a:r>
              <a:rPr lang="en-US" altLang="en-US">
                <a:latin typeface="Courier New" pitchFamily="49" charset="0"/>
              </a:rPr>
              <a:t> class Human extends LivingThing{</a:t>
            </a:r>
          </a:p>
          <a:p>
            <a:r>
              <a:rPr lang="en-US" altLang="en-US">
                <a:latin typeface="Courier New" pitchFamily="49" charset="0"/>
              </a:rPr>
              <a:t>      //tidak mengoveride method move</a:t>
            </a:r>
          </a:p>
          <a:p>
            <a:r>
              <a:rPr lang="en-US" altLang="en-US">
                <a:latin typeface="Courier New" pitchFamily="49" charset="0"/>
              </a:rPr>
              <a:t>      ….</a:t>
            </a:r>
          </a:p>
          <a:p>
            <a:r>
              <a:rPr lang="en-US" altLang="en-US">
                <a:latin typeface="Courier New" pitchFamily="49" charset="0"/>
              </a:rPr>
              <a:t>}</a:t>
            </a:r>
          </a:p>
        </p:txBody>
      </p:sp>
    </p:spTree>
    <p:extLst>
      <p:ext uri="{BB962C8B-B14F-4D97-AF65-F5344CB8AC3E}">
        <p14:creationId xmlns:p14="http://schemas.microsoft.com/office/powerpoint/2010/main" val="2698256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0"/>
          </p:nvPr>
        </p:nvSpPr>
        <p:spPr/>
        <p:txBody>
          <a:bodyPr/>
          <a:lstStyle/>
          <a:p>
            <a:fld id="{F978D466-C230-4187-8E65-39D719BF4B40}" type="slidenum">
              <a:rPr lang="en-US" altLang="en-US"/>
              <a:pPr/>
              <a:t>26</a:t>
            </a:fld>
            <a:endParaRPr lang="en-US" altLang="en-US"/>
          </a:p>
        </p:txBody>
      </p:sp>
      <p:sp>
        <p:nvSpPr>
          <p:cNvPr id="7"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19522" name="Rectangle 2"/>
          <p:cNvSpPr>
            <a:spLocks noGrp="1" noChangeArrowheads="1"/>
          </p:cNvSpPr>
          <p:nvPr>
            <p:ph type="title"/>
          </p:nvPr>
        </p:nvSpPr>
        <p:spPr bwMode="auto">
          <a:xfrm>
            <a:off x="457200" y="274638"/>
            <a:ext cx="8229600" cy="6397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Contoh Abstract Class</a:t>
            </a:r>
          </a:p>
        </p:txBody>
      </p:sp>
      <p:sp>
        <p:nvSpPr>
          <p:cNvPr id="619523" name="Text Box 3"/>
          <p:cNvSpPr txBox="1">
            <a:spLocks noChangeArrowheads="1"/>
          </p:cNvSpPr>
          <p:nvPr/>
        </p:nvSpPr>
        <p:spPr bwMode="auto">
          <a:xfrm>
            <a:off x="457200" y="5353050"/>
            <a:ext cx="815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400"/>
              <a:t>   </a:t>
            </a:r>
          </a:p>
        </p:txBody>
      </p:sp>
      <p:sp>
        <p:nvSpPr>
          <p:cNvPr id="619524" name="Text Box 4"/>
          <p:cNvSpPr txBox="1">
            <a:spLocks noChangeArrowheads="1"/>
          </p:cNvSpPr>
          <p:nvPr/>
        </p:nvSpPr>
        <p:spPr bwMode="auto">
          <a:xfrm>
            <a:off x="990600" y="5210175"/>
            <a:ext cx="5918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Courier New" pitchFamily="49" charset="0"/>
              </a:rPr>
              <a:t>[public/default] abstract class NamaClass{</a:t>
            </a:r>
          </a:p>
          <a:p>
            <a:r>
              <a:rPr lang="en-US" altLang="en-US" b="1">
                <a:latin typeface="Courier New" pitchFamily="49" charset="0"/>
              </a:rPr>
              <a:t>       //kode</a:t>
            </a:r>
          </a:p>
          <a:p>
            <a:r>
              <a:rPr lang="en-US" altLang="en-US" b="1">
                <a:latin typeface="Courier New" pitchFamily="49" charset="0"/>
              </a:rPr>
              <a:t>};</a:t>
            </a:r>
            <a:endParaRPr lang="en-US" altLang="en-US">
              <a:latin typeface="Courier New" pitchFamily="49" charset="0"/>
            </a:endParaRPr>
          </a:p>
          <a:p>
            <a:endParaRPr lang="en-US" altLang="en-US">
              <a:latin typeface="Courier New" pitchFamily="49" charset="0"/>
            </a:endParaRPr>
          </a:p>
        </p:txBody>
      </p:sp>
      <p:sp>
        <p:nvSpPr>
          <p:cNvPr id="619525" name="Text Box 5"/>
          <p:cNvSpPr txBox="1">
            <a:spLocks noChangeArrowheads="1"/>
          </p:cNvSpPr>
          <p:nvPr/>
        </p:nvSpPr>
        <p:spPr bwMode="auto">
          <a:xfrm>
            <a:off x="685800" y="1163638"/>
            <a:ext cx="7839075" cy="36718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public abstract class LivingThing{</a:t>
            </a:r>
          </a:p>
          <a:p>
            <a:r>
              <a:rPr lang="en-US" altLang="en-US">
                <a:latin typeface="Courier New" pitchFamily="49" charset="0"/>
              </a:rPr>
              <a:t>   public void breath(){</a:t>
            </a:r>
          </a:p>
          <a:p>
            <a:r>
              <a:rPr lang="en-US" altLang="en-US">
                <a:latin typeface="Courier New" pitchFamily="49" charset="0"/>
              </a:rPr>
              <a:t>     System.out.println(“Living Thing breathing”);</a:t>
            </a:r>
          </a:p>
          <a:p>
            <a:r>
              <a:rPr lang="en-US" altLang="en-US">
                <a:latin typeface="Courier New" pitchFamily="49" charset="0"/>
              </a:rPr>
              <a:t>   }</a:t>
            </a:r>
          </a:p>
          <a:p>
            <a:r>
              <a:rPr lang="en-US" altLang="en-US">
                <a:latin typeface="Courier New" pitchFamily="49" charset="0"/>
              </a:rPr>
              <a:t>   public void eat(){</a:t>
            </a:r>
          </a:p>
          <a:p>
            <a:r>
              <a:rPr lang="en-US" altLang="en-US">
                <a:latin typeface="Courier New" pitchFamily="49" charset="0"/>
              </a:rPr>
              <a:t>      System.out.println(“Living thing eating…”);</a:t>
            </a:r>
          </a:p>
          <a:p>
            <a:r>
              <a:rPr lang="en-US" altLang="en-US">
                <a:latin typeface="Courier New" pitchFamily="49" charset="0"/>
              </a:rPr>
              <a:t>   }</a:t>
            </a:r>
          </a:p>
          <a:p>
            <a:r>
              <a:rPr lang="en-US" altLang="en-US">
                <a:latin typeface="Courier New" pitchFamily="49" charset="0"/>
              </a:rPr>
              <a:t>   /**</a:t>
            </a:r>
          </a:p>
          <a:p>
            <a:r>
              <a:rPr lang="en-US" altLang="en-US">
                <a:latin typeface="Courier New" pitchFamily="49" charset="0"/>
              </a:rPr>
              <a:t>    * Abstract method (method yang tidak mempunyai body)</a:t>
            </a:r>
          </a:p>
          <a:p>
            <a:r>
              <a:rPr lang="en-US" altLang="en-US">
                <a:latin typeface="Courier New" pitchFamily="49" charset="0"/>
              </a:rPr>
              <a:t>    * Method ini harus dioveride oleh subclass</a:t>
            </a:r>
          </a:p>
          <a:p>
            <a:r>
              <a:rPr lang="en-US" altLang="en-US">
                <a:latin typeface="Courier New" pitchFamily="49" charset="0"/>
              </a:rPr>
              <a:t>   **/</a:t>
            </a:r>
          </a:p>
          <a:p>
            <a:r>
              <a:rPr lang="en-US" altLang="en-US">
                <a:latin typeface="Courier New" pitchFamily="49" charset="0"/>
              </a:rPr>
              <a:t>   public abstract void move();</a:t>
            </a:r>
          </a:p>
          <a:p>
            <a:r>
              <a:rPr lang="en-US" altLang="en-US">
                <a:latin typeface="Courier New" pitchFamily="49" charset="0"/>
              </a:rPr>
              <a:t>}</a:t>
            </a:r>
          </a:p>
        </p:txBody>
      </p:sp>
    </p:spTree>
    <p:extLst>
      <p:ext uri="{BB962C8B-B14F-4D97-AF65-F5344CB8AC3E}">
        <p14:creationId xmlns:p14="http://schemas.microsoft.com/office/powerpoint/2010/main" val="19574876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0"/>
          </p:nvPr>
        </p:nvSpPr>
        <p:spPr/>
        <p:txBody>
          <a:bodyPr/>
          <a:lstStyle/>
          <a:p>
            <a:fld id="{7119E0E2-A5AD-4735-A586-BF1E7190C73E}" type="slidenum">
              <a:rPr lang="en-US" altLang="en-US"/>
              <a:pPr/>
              <a:t>27</a:t>
            </a:fld>
            <a:endParaRPr lang="en-US" altLang="en-US"/>
          </a:p>
        </p:txBody>
      </p:sp>
      <p:sp>
        <p:nvSpPr>
          <p:cNvPr id="7"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0546" name="Rectangle 2"/>
          <p:cNvSpPr>
            <a:spLocks noGrp="1" noChangeArrowheads="1"/>
          </p:cNvSpPr>
          <p:nvPr>
            <p:ph type="title"/>
          </p:nvPr>
        </p:nvSpPr>
        <p:spPr bwMode="auto">
          <a:xfrm>
            <a:off x="457200" y="274638"/>
            <a:ext cx="8229600" cy="4873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Abstract Method</a:t>
            </a:r>
          </a:p>
        </p:txBody>
      </p:sp>
      <p:sp>
        <p:nvSpPr>
          <p:cNvPr id="620547" name="Rectangle 3"/>
          <p:cNvSpPr>
            <a:spLocks noGrp="1" noChangeArrowheads="1"/>
          </p:cNvSpPr>
          <p:nvPr>
            <p:ph type="body" sz="half" idx="1"/>
          </p:nvPr>
        </p:nvSpPr>
        <p:spPr bwMode="auto">
          <a:xfrm>
            <a:off x="3200400" y="1295400"/>
            <a:ext cx="5715000" cy="31242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90000"/>
              </a:lnSpc>
            </a:pPr>
            <a:r>
              <a:rPr lang="en-US" altLang="en-US" sz="2000"/>
              <a:t>Abstract Method: method yang tidak mempunyai body/implementasi.</a:t>
            </a:r>
          </a:p>
          <a:p>
            <a:pPr>
              <a:lnSpc>
                <a:spcPct val="90000"/>
              </a:lnSpc>
              <a:buFontTx/>
              <a:buNone/>
            </a:pPr>
            <a:r>
              <a:rPr lang="en-US" altLang="en-US" sz="1800">
                <a:latin typeface="Courier New" pitchFamily="49" charset="0"/>
              </a:rPr>
              <a:t>    public abstract void move();</a:t>
            </a:r>
            <a:endParaRPr lang="en-US" altLang="en-US" sz="2000"/>
          </a:p>
          <a:p>
            <a:pPr>
              <a:lnSpc>
                <a:spcPct val="90000"/>
              </a:lnSpc>
            </a:pPr>
            <a:r>
              <a:rPr lang="en-US" altLang="en-US" sz="2000"/>
              <a:t>Abstract method hanya bisa ditulis di dalam abstract class dan interface.</a:t>
            </a:r>
          </a:p>
          <a:p>
            <a:pPr>
              <a:lnSpc>
                <a:spcPct val="90000"/>
              </a:lnSpc>
              <a:buFontTx/>
              <a:buNone/>
            </a:pPr>
            <a:r>
              <a:rPr lang="en-US" altLang="en-US" sz="2000"/>
              <a:t>-----------------------------------------------------------------    </a:t>
            </a:r>
          </a:p>
          <a:p>
            <a:pPr>
              <a:lnSpc>
                <a:spcPct val="90000"/>
              </a:lnSpc>
            </a:pPr>
            <a:r>
              <a:rPr lang="en-US" altLang="en-US" sz="2000"/>
              <a:t>Secara implisit interface dideklarasikan dengan modifier </a:t>
            </a:r>
            <a:r>
              <a:rPr lang="en-US" altLang="en-US" sz="1800">
                <a:latin typeface="Courier New" pitchFamily="49" charset="0"/>
              </a:rPr>
              <a:t>abstract </a:t>
            </a:r>
            <a:r>
              <a:rPr lang="en-US" altLang="en-US" sz="1800"/>
              <a:t>(otomatis)</a:t>
            </a:r>
            <a:r>
              <a:rPr lang="en-US" altLang="en-US" sz="2000"/>
              <a:t>.</a:t>
            </a:r>
          </a:p>
          <a:p>
            <a:pPr>
              <a:lnSpc>
                <a:spcPct val="90000"/>
              </a:lnSpc>
            </a:pPr>
            <a:r>
              <a:rPr lang="en-US" altLang="en-US" sz="2000"/>
              <a:t>Secara implisit semua method di dalam  interface juga abstract (otomatis).</a:t>
            </a:r>
          </a:p>
        </p:txBody>
      </p:sp>
      <p:graphicFrame>
        <p:nvGraphicFramePr>
          <p:cNvPr id="620548" name="Object 4"/>
          <p:cNvGraphicFramePr>
            <a:graphicFrameLocks noGrp="1" noChangeAspect="1"/>
          </p:cNvGraphicFramePr>
          <p:nvPr>
            <p:ph sz="half" idx="2"/>
          </p:nvPr>
        </p:nvGraphicFramePr>
        <p:xfrm>
          <a:off x="609600" y="990600"/>
          <a:ext cx="2686050" cy="4495800"/>
        </p:xfrm>
        <a:graphic>
          <a:graphicData uri="http://schemas.openxmlformats.org/presentationml/2006/ole">
            <mc:AlternateContent xmlns:mc="http://schemas.openxmlformats.org/markup-compatibility/2006">
              <mc:Choice xmlns:v="urn:schemas-microsoft-com:vml" Requires="v">
                <p:oleObj spid="_x0000_s10262" name="Bitmap Image" r:id="rId3" imgW="2685714" imgH="4495238" progId="Paint.Picture">
                  <p:embed/>
                </p:oleObj>
              </mc:Choice>
              <mc:Fallback>
                <p:oleObj name="Bitmap Image" r:id="rId3" imgW="2685714" imgH="4495238"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990600"/>
                        <a:ext cx="26860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0549" name="Text Box 5"/>
          <p:cNvSpPr txBox="1">
            <a:spLocks noChangeArrowheads="1"/>
          </p:cNvSpPr>
          <p:nvPr/>
        </p:nvSpPr>
        <p:spPr bwMode="auto">
          <a:xfrm>
            <a:off x="3124200" y="4621213"/>
            <a:ext cx="5654675" cy="1474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public </a:t>
            </a:r>
            <a:r>
              <a:rPr lang="en-US" altLang="en-US">
                <a:solidFill>
                  <a:schemeClr val="bg2"/>
                </a:solidFill>
              </a:rPr>
              <a:t>[abstract]</a:t>
            </a:r>
            <a:r>
              <a:rPr lang="en-US" altLang="en-US"/>
              <a:t> </a:t>
            </a:r>
            <a:r>
              <a:rPr lang="en-US" altLang="en-US" b="1"/>
              <a:t>interface</a:t>
            </a:r>
            <a:r>
              <a:rPr lang="en-US" altLang="en-US"/>
              <a:t> Relation {</a:t>
            </a:r>
          </a:p>
          <a:p>
            <a:r>
              <a:rPr lang="en-US" altLang="en-US" b="1"/>
              <a:t>    public </a:t>
            </a:r>
            <a:r>
              <a:rPr lang="en-US" altLang="en-US">
                <a:solidFill>
                  <a:schemeClr val="bg2"/>
                </a:solidFill>
              </a:rPr>
              <a:t>[abstract]</a:t>
            </a:r>
            <a:r>
              <a:rPr lang="en-US" altLang="en-US"/>
              <a:t> </a:t>
            </a:r>
            <a:r>
              <a:rPr lang="en-US" altLang="en-US" b="1"/>
              <a:t>boolean</a:t>
            </a:r>
            <a:r>
              <a:rPr lang="en-US" altLang="en-US"/>
              <a:t> isEqual(Object o);</a:t>
            </a:r>
          </a:p>
          <a:p>
            <a:r>
              <a:rPr lang="en-US" altLang="en-US" b="1"/>
              <a:t>    public</a:t>
            </a:r>
            <a:r>
              <a:rPr lang="en-US" altLang="en-US"/>
              <a:t> </a:t>
            </a:r>
            <a:r>
              <a:rPr lang="en-US" altLang="en-US">
                <a:solidFill>
                  <a:schemeClr val="bg2"/>
                </a:solidFill>
              </a:rPr>
              <a:t>[abstract]</a:t>
            </a:r>
            <a:r>
              <a:rPr lang="en-US" altLang="en-US"/>
              <a:t> </a:t>
            </a:r>
            <a:r>
              <a:rPr lang="en-US" altLang="en-US" b="1"/>
              <a:t>boolean</a:t>
            </a:r>
            <a:r>
              <a:rPr lang="en-US" altLang="en-US"/>
              <a:t> isGreaterThan(Object o);</a:t>
            </a:r>
          </a:p>
          <a:p>
            <a:r>
              <a:rPr lang="en-US" altLang="en-US" b="1"/>
              <a:t>    public</a:t>
            </a:r>
            <a:r>
              <a:rPr lang="en-US" altLang="en-US"/>
              <a:t> </a:t>
            </a:r>
            <a:r>
              <a:rPr lang="en-US" altLang="en-US">
                <a:solidFill>
                  <a:schemeClr val="bg2"/>
                </a:solidFill>
              </a:rPr>
              <a:t>[abstract]</a:t>
            </a:r>
            <a:r>
              <a:rPr lang="en-US" altLang="en-US"/>
              <a:t> </a:t>
            </a:r>
            <a:r>
              <a:rPr lang="en-US" altLang="en-US" b="1"/>
              <a:t>boolean</a:t>
            </a:r>
            <a:r>
              <a:rPr lang="en-US" altLang="en-US"/>
              <a:t> isLessThan(Object o);</a:t>
            </a:r>
          </a:p>
          <a:p>
            <a:r>
              <a:rPr lang="en-US" altLang="en-US"/>
              <a:t>}</a:t>
            </a:r>
          </a:p>
        </p:txBody>
      </p:sp>
    </p:spTree>
    <p:extLst>
      <p:ext uri="{BB962C8B-B14F-4D97-AF65-F5344CB8AC3E}">
        <p14:creationId xmlns:p14="http://schemas.microsoft.com/office/powerpoint/2010/main" val="10513875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4"/>
          <p:cNvSpPr>
            <a:spLocks noGrp="1"/>
          </p:cNvSpPr>
          <p:nvPr>
            <p:ph type="sldNum" sz="quarter" idx="10"/>
          </p:nvPr>
        </p:nvSpPr>
        <p:spPr/>
        <p:txBody>
          <a:bodyPr/>
          <a:lstStyle/>
          <a:p>
            <a:fld id="{1CB778E6-FAD6-41B5-BB19-235C587F8F02}" type="slidenum">
              <a:rPr lang="en-US" altLang="en-US"/>
              <a:pPr/>
              <a:t>28</a:t>
            </a:fld>
            <a:endParaRPr lang="en-US" altLang="en-US"/>
          </a:p>
        </p:txBody>
      </p:sp>
      <p:sp>
        <p:nvSpPr>
          <p:cNvPr id="19"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4642" name="Rectangle 2"/>
          <p:cNvSpPr>
            <a:spLocks noGrp="1" noChangeArrowheads="1"/>
          </p:cNvSpPr>
          <p:nvPr>
            <p:ph type="title"/>
          </p:nvPr>
        </p:nvSpPr>
        <p:spPr bwMode="auto">
          <a:xfrm>
            <a:off x="457200" y="274638"/>
            <a:ext cx="8229600" cy="5635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Rangkuman</a:t>
            </a:r>
          </a:p>
        </p:txBody>
      </p:sp>
      <p:sp>
        <p:nvSpPr>
          <p:cNvPr id="624643" name="Rectangle 3"/>
          <p:cNvSpPr>
            <a:spLocks noGrp="1" noChangeArrowheads="1"/>
          </p:cNvSpPr>
          <p:nvPr>
            <p:ph type="body" sz="half" idx="1"/>
          </p:nvPr>
        </p:nvSpPr>
        <p:spPr bwMode="auto">
          <a:xfrm>
            <a:off x="457200" y="1600200"/>
            <a:ext cx="8382000" cy="45720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sz="2800"/>
              <a:t>Modifier yang bisa digunakan pada saat pendefinisian kelas:</a:t>
            </a:r>
          </a:p>
          <a:p>
            <a:pPr lvl="1"/>
            <a:r>
              <a:rPr lang="en-US" altLang="en-US" sz="2400"/>
              <a:t>public, no modifier, abstract, final</a:t>
            </a:r>
          </a:p>
          <a:p>
            <a:r>
              <a:rPr lang="en-US" altLang="en-US" sz="2800"/>
              <a:t>Final class vs Abstract class:</a:t>
            </a:r>
          </a:p>
          <a:p>
            <a:pPr>
              <a:buFontTx/>
              <a:buNone/>
            </a:pPr>
            <a:endParaRPr lang="en-US" altLang="en-US" sz="2800"/>
          </a:p>
        </p:txBody>
      </p:sp>
      <p:graphicFrame>
        <p:nvGraphicFramePr>
          <p:cNvPr id="624644" name="Group 4"/>
          <p:cNvGraphicFramePr>
            <a:graphicFrameLocks noGrp="1"/>
          </p:cNvGraphicFramePr>
          <p:nvPr>
            <p:ph sz="half" idx="2"/>
          </p:nvPr>
        </p:nvGraphicFramePr>
        <p:xfrm>
          <a:off x="1295400" y="3810000"/>
          <a:ext cx="5562600" cy="1295400"/>
        </p:xfrm>
        <a:graphic>
          <a:graphicData uri="http://schemas.openxmlformats.org/drawingml/2006/table">
            <a:tbl>
              <a:tblPr/>
              <a:tblGrid>
                <a:gridCol w="2781300"/>
                <a:gridCol w="2781300"/>
              </a:tblGrid>
              <a:tr h="4318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cs typeface="Times New Roman" pitchFamily="18" charset="0"/>
                        </a:rPr>
                        <a:t>Final class</a:t>
                      </a:r>
                      <a:endParaRPr kumimoji="0" lang="en-US" altLang="en-US" sz="20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cs typeface="Times New Roman" pitchFamily="18" charset="0"/>
                        </a:rPr>
                        <a:t>Abstract class</a:t>
                      </a:r>
                      <a:endParaRPr kumimoji="0" lang="en-US" altLang="en-US" sz="20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imes New Roman" pitchFamily="18" charset="0"/>
                          <a:cs typeface="Times New Roman" pitchFamily="18" charset="0"/>
                        </a:rPr>
                        <a:t>Harus diinstansiasi</a:t>
                      </a:r>
                      <a:endParaRPr kumimoji="0" lang="en-US" alt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imes New Roman" pitchFamily="18" charset="0"/>
                          <a:cs typeface="Times New Roman" pitchFamily="18" charset="0"/>
                        </a:rPr>
                        <a:t>Tidak dapat diinstansiasi</a:t>
                      </a:r>
                      <a:endParaRPr kumimoji="0" lang="en-US" alt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imes New Roman" pitchFamily="18" charset="0"/>
                          <a:cs typeface="Times New Roman" pitchFamily="18" charset="0"/>
                        </a:rPr>
                        <a:t>Tidak boleh diextend</a:t>
                      </a:r>
                      <a:endParaRPr kumimoji="0" lang="en-US" alt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Times New Roman" pitchFamily="18" charset="0"/>
                          <a:cs typeface="Times New Roman" pitchFamily="18" charset="0"/>
                        </a:rPr>
                        <a:t>Harus diextend</a:t>
                      </a:r>
                      <a:endParaRPr kumimoji="0" lang="en-US" altLang="en-US" sz="20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9236273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4"/>
          <p:cNvSpPr>
            <a:spLocks noGrp="1"/>
          </p:cNvSpPr>
          <p:nvPr>
            <p:ph type="sldNum" sz="quarter" idx="10"/>
          </p:nvPr>
        </p:nvSpPr>
        <p:spPr/>
        <p:txBody>
          <a:bodyPr/>
          <a:lstStyle/>
          <a:p>
            <a:fld id="{81C1BDA1-84FF-4309-B7A5-FBA58F0441F9}" type="slidenum">
              <a:rPr lang="en-US" altLang="en-US"/>
              <a:pPr/>
              <a:t>29</a:t>
            </a:fld>
            <a:endParaRPr lang="en-US" altLang="en-US"/>
          </a:p>
        </p:txBody>
      </p:sp>
      <p:sp>
        <p:nvSpPr>
          <p:cNvPr id="28"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25666" name="Rectangle 2"/>
          <p:cNvSpPr>
            <a:spLocks noGrp="1" noChangeArrowheads="1"/>
          </p:cNvSpPr>
          <p:nvPr>
            <p:ph type="title"/>
          </p:nvPr>
        </p:nvSpPr>
        <p:spPr bwMode="auto">
          <a:xfrm>
            <a:off x="457200" y="274638"/>
            <a:ext cx="8229600" cy="563562"/>
          </a:xfrm>
          <a:solidFill>
            <a:schemeClr val="accent1"/>
          </a:solidFill>
        </p:spPr>
        <p:txBody>
          <a:bodyPr vert="horz" lIns="91440" tIns="45720" rIns="91440" bIns="45720" rtlCol="0" anchor="ctr">
            <a:normAutofit fontScale="90000"/>
          </a:bodyPr>
          <a:lstStyle/>
          <a:p>
            <a:pPr algn="l"/>
            <a:r>
              <a:rPr lang="en-US" altLang="en-US" sz="4000" b="1">
                <a:solidFill>
                  <a:schemeClr val="bg1"/>
                </a:solidFill>
              </a:rPr>
              <a:t>Rangkuman</a:t>
            </a:r>
          </a:p>
        </p:txBody>
      </p:sp>
      <p:sp>
        <p:nvSpPr>
          <p:cNvPr id="625667" name="Rectangle 3"/>
          <p:cNvSpPr>
            <a:spLocks noGrp="1" noChangeArrowheads="1"/>
          </p:cNvSpPr>
          <p:nvPr>
            <p:ph type="body" sz="half" idx="1"/>
          </p:nvPr>
        </p:nvSpPr>
        <p:spPr bwMode="auto">
          <a:xfrm>
            <a:off x="457200" y="1600200"/>
            <a:ext cx="8305800" cy="19812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sz="2800"/>
              <a:t>Abstract Class vs Interface</a:t>
            </a:r>
          </a:p>
        </p:txBody>
      </p:sp>
      <p:graphicFrame>
        <p:nvGraphicFramePr>
          <p:cNvPr id="625668" name="Group 4"/>
          <p:cNvGraphicFramePr>
            <a:graphicFrameLocks noGrp="1"/>
          </p:cNvGraphicFramePr>
          <p:nvPr>
            <p:ph sz="half" idx="2"/>
          </p:nvPr>
        </p:nvGraphicFramePr>
        <p:xfrm>
          <a:off x="838200" y="2362200"/>
          <a:ext cx="7239000" cy="3558859"/>
        </p:xfrm>
        <a:graphic>
          <a:graphicData uri="http://schemas.openxmlformats.org/drawingml/2006/table">
            <a:tbl>
              <a:tblPr/>
              <a:tblGrid>
                <a:gridCol w="3619500"/>
                <a:gridCol w="3619500"/>
              </a:tblGrid>
              <a:tr h="420688">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chemeClr val="tx1"/>
                          </a:solidFill>
                          <a:effectLst/>
                          <a:latin typeface="Times New Roman" pitchFamily="18" charset="0"/>
                          <a:cs typeface="Times New Roman" pitchFamily="18" charset="0"/>
                        </a:rPr>
                        <a:t>Abstract class</a:t>
                      </a:r>
                      <a:endParaRPr kumimoji="0" lang="en-US" alt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chemeClr val="tx1"/>
                          </a:solidFill>
                          <a:effectLst/>
                          <a:latin typeface="Times New Roman" pitchFamily="18" charset="0"/>
                          <a:cs typeface="Times New Roman" pitchFamily="18" charset="0"/>
                        </a:rPr>
                        <a:t>Interface</a:t>
                      </a:r>
                      <a:endParaRPr kumimoji="0" lang="en-US" altLang="en-US" sz="16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Tidak harus memiliki abstract method</a:t>
                      </a: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Semua abstract method</a:t>
                      </a: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Semua jenis atribut</a:t>
                      </a: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Hanya konstanta</a:t>
                      </a: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Arial" charset="0"/>
                        </a:rPr>
                        <a:t>Hanya boleh diextend oleh class dalam satu </a:t>
                      </a:r>
                      <a:r>
                        <a:rPr kumimoji="0" lang="en-US" altLang="en-US" sz="1600" b="0" i="1" u="none" strike="noStrike" cap="none" normalizeH="0" baseline="0" smtClean="0">
                          <a:ln>
                            <a:noFill/>
                          </a:ln>
                          <a:solidFill>
                            <a:schemeClr val="tx1"/>
                          </a:solidFill>
                          <a:effectLst/>
                          <a:latin typeface="Arial" charset="0"/>
                        </a:rPr>
                        <a:t>inhertance tree</a:t>
                      </a:r>
                      <a:r>
                        <a:rPr kumimoji="0" lang="en-US" altLang="en-US" sz="1600" b="0" i="0" u="none" strike="noStrike" cap="none" normalizeH="0" baseline="0" smtClean="0">
                          <a:ln>
                            <a:noFill/>
                          </a:ln>
                          <a:solidFill>
                            <a:schemeClr val="tx1"/>
                          </a:solidFill>
                          <a:effectLst/>
                          <a:latin typeface="Arial" charset="0"/>
                        </a:rPr>
                        <a:t> yang sama.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Bisa diimplement oleh kelas-kelas yang berada pada </a:t>
                      </a:r>
                      <a:r>
                        <a:rPr kumimoji="0" lang="en-US" altLang="en-US" sz="1600" b="0" i="1" u="none" strike="noStrike" cap="none" normalizeH="0" baseline="0" smtClean="0">
                          <a:ln>
                            <a:noFill/>
                          </a:ln>
                          <a:solidFill>
                            <a:schemeClr val="tx1"/>
                          </a:solidFill>
                          <a:effectLst/>
                          <a:latin typeface="Times New Roman" pitchFamily="18" charset="0"/>
                          <a:cs typeface="Times New Roman" pitchFamily="18" charset="0"/>
                        </a:rPr>
                        <a:t>inheritance tree</a:t>
                      </a: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 yang berbeda.</a:t>
                      </a: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9438">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Tidak dapat diinstansiasi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Tidak dapat diinstansiasi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Dapat dideklarasi sebagai variable reference</a:t>
                      </a:r>
                      <a:endParaRPr kumimoji="0" lang="en-US" altLang="en-US" sz="1600" b="0" i="0" u="none" strike="noStrike" cap="none" normalizeH="0" baseline="0" smtClean="0">
                        <a:ln>
                          <a:noFill/>
                        </a:ln>
                        <a:solidFill>
                          <a:schemeClr val="tx1"/>
                        </a:solidFill>
                        <a:effectLst/>
                        <a:latin typeface="Arial"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defRPr>
                      </a:lvl1pPr>
                      <a:lvl2pPr marL="742950" indent="-285750">
                        <a:spcBef>
                          <a:spcPct val="20000"/>
                        </a:spcBef>
                        <a:defRPr sz="2400">
                          <a:solidFill>
                            <a:schemeClr val="tx1"/>
                          </a:solidFill>
                          <a:latin typeface="Arial" charset="0"/>
                        </a:defRPr>
                      </a:lvl2pPr>
                      <a:lvl3pPr marL="1143000" indent="-228600">
                        <a:spcBef>
                          <a:spcPct val="20000"/>
                        </a:spcBef>
                        <a:defRPr sz="2000">
                          <a:solidFill>
                            <a:schemeClr val="tx1"/>
                          </a:solidFill>
                          <a:latin typeface="Arial" charset="0"/>
                        </a:defRPr>
                      </a:lvl3pPr>
                      <a:lvl4pPr marL="1600200" indent="-228600">
                        <a:spcBef>
                          <a:spcPct val="20000"/>
                        </a:spcBef>
                        <a:defRPr>
                          <a:solidFill>
                            <a:schemeClr val="tx1"/>
                          </a:solidFill>
                          <a:latin typeface="Arial" charset="0"/>
                        </a:defRPr>
                      </a:lvl4pPr>
                      <a:lvl5pPr marL="2057400" indent="-228600">
                        <a:spcBef>
                          <a:spcPct val="20000"/>
                        </a:spcBef>
                        <a:defRPr>
                          <a:solidFill>
                            <a:schemeClr val="tx1"/>
                          </a:solidFill>
                          <a:latin typeface="Arial" charset="0"/>
                        </a:defRPr>
                      </a:lvl5pPr>
                      <a:lvl6pPr marL="2514600" indent="-228600" fontAlgn="base">
                        <a:spcBef>
                          <a:spcPct val="20000"/>
                        </a:spcBef>
                        <a:spcAft>
                          <a:spcPct val="0"/>
                        </a:spcAft>
                        <a:defRPr>
                          <a:solidFill>
                            <a:schemeClr val="tx1"/>
                          </a:solidFill>
                          <a:latin typeface="Arial" charset="0"/>
                        </a:defRPr>
                      </a:lvl6pPr>
                      <a:lvl7pPr marL="2971800" indent="-228600" fontAlgn="base">
                        <a:spcBef>
                          <a:spcPct val="20000"/>
                        </a:spcBef>
                        <a:spcAft>
                          <a:spcPct val="0"/>
                        </a:spcAft>
                        <a:defRPr>
                          <a:solidFill>
                            <a:schemeClr val="tx1"/>
                          </a:solidFill>
                          <a:latin typeface="Arial" charset="0"/>
                        </a:defRPr>
                      </a:lvl7pPr>
                      <a:lvl8pPr marL="3429000" indent="-228600" fontAlgn="base">
                        <a:spcBef>
                          <a:spcPct val="20000"/>
                        </a:spcBef>
                        <a:spcAft>
                          <a:spcPct val="0"/>
                        </a:spcAft>
                        <a:defRPr>
                          <a:solidFill>
                            <a:schemeClr val="tx1"/>
                          </a:solidFill>
                          <a:latin typeface="Arial" charset="0"/>
                        </a:defRPr>
                      </a:lvl8pPr>
                      <a:lvl9pPr marL="3886200" indent="-228600" fontAlgn="base">
                        <a:spcBef>
                          <a:spcPct val="20000"/>
                        </a:spcBef>
                        <a:spcAft>
                          <a:spcPct val="0"/>
                        </a:spcAft>
                        <a:defRPr>
                          <a:solidFill>
                            <a:schemeClr val="tx1"/>
                          </a:solidFill>
                          <a:latin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Times New Roman" pitchFamily="18" charset="0"/>
                          <a:cs typeface="Times New Roman" pitchFamily="18" charset="0"/>
                        </a:rPr>
                        <a:t>Dapat dideklarasi sebagai variable reference</a:t>
                      </a:r>
                      <a:endParaRPr kumimoji="0" lang="en-US" altLang="en-US" sz="1600" b="0" i="0" u="none" strike="noStrike" cap="none" normalizeH="0" baseline="0" smtClean="0">
                        <a:ln>
                          <a:noFill/>
                        </a:ln>
                        <a:solidFill>
                          <a:schemeClr val="tx1"/>
                        </a:solidFill>
                        <a:effectLst/>
                        <a:latin typeface="Arial"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alt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98074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p:txBody>
          <a:bodyPr/>
          <a:lstStyle/>
          <a:p>
            <a:r>
              <a:rPr lang="en-US" dirty="0" err="1" smtClean="0"/>
              <a:t>Kuis</a:t>
            </a:r>
            <a:r>
              <a:rPr lang="en-US" dirty="0" smtClean="0"/>
              <a:t> I: </a:t>
            </a:r>
          </a:p>
          <a:p>
            <a:pPr lvl="1"/>
            <a:r>
              <a:rPr lang="en-US" dirty="0" smtClean="0"/>
              <a:t>Week 6, </a:t>
            </a:r>
            <a:r>
              <a:rPr lang="en-US" dirty="0" err="1" smtClean="0"/>
              <a:t>sesi</a:t>
            </a:r>
            <a:r>
              <a:rPr lang="en-US" dirty="0" smtClean="0"/>
              <a:t> 3</a:t>
            </a:r>
          </a:p>
          <a:p>
            <a:pPr lvl="1"/>
            <a:r>
              <a:rPr lang="en-US" dirty="0" smtClean="0"/>
              <a:t>20 </a:t>
            </a:r>
            <a:r>
              <a:rPr lang="en-US" dirty="0" err="1" smtClean="0"/>
              <a:t>menit</a:t>
            </a:r>
            <a:endParaRPr lang="en-US" dirty="0" smtClean="0"/>
          </a:p>
          <a:p>
            <a:pPr lvl="1"/>
            <a:r>
              <a:rPr lang="en-US" dirty="0" smtClean="0"/>
              <a:t>W01s01 s/d w03s03</a:t>
            </a:r>
          </a:p>
          <a:p>
            <a:r>
              <a:rPr lang="en-US" dirty="0" err="1" smtClean="0"/>
              <a:t>Praktikum</a:t>
            </a:r>
            <a:r>
              <a:rPr lang="en-US" dirty="0" smtClean="0"/>
              <a:t> </a:t>
            </a:r>
            <a:r>
              <a:rPr lang="en-US" dirty="0" err="1" smtClean="0"/>
              <a:t>tambahan</a:t>
            </a:r>
            <a:endParaRPr lang="en-US" dirty="0" smtClean="0"/>
          </a:p>
          <a:p>
            <a:pPr lvl="1"/>
            <a:r>
              <a:rPr lang="en-US" dirty="0" smtClean="0"/>
              <a:t>2 </a:t>
            </a:r>
            <a:r>
              <a:rPr lang="en-US" dirty="0" err="1" smtClean="0"/>
              <a:t>modul</a:t>
            </a:r>
            <a:r>
              <a:rPr lang="en-US" dirty="0" smtClean="0"/>
              <a:t> </a:t>
            </a:r>
            <a:r>
              <a:rPr lang="en-US" dirty="0" err="1" smtClean="0"/>
              <a:t>tambahan</a:t>
            </a:r>
            <a:r>
              <a:rPr lang="en-US" dirty="0" smtClean="0"/>
              <a:t> di </a:t>
            </a:r>
            <a:r>
              <a:rPr lang="en-US" dirty="0" err="1" smtClean="0"/>
              <a:t>luar</a:t>
            </a:r>
            <a:r>
              <a:rPr lang="en-US" dirty="0" smtClean="0"/>
              <a:t> </a:t>
            </a:r>
            <a:r>
              <a:rPr lang="en-US" dirty="0" err="1" smtClean="0"/>
              <a:t>sesi</a:t>
            </a:r>
            <a:r>
              <a:rPr lang="en-US" dirty="0" smtClean="0"/>
              <a:t> </a:t>
            </a:r>
            <a:r>
              <a:rPr lang="en-US" dirty="0" err="1" smtClean="0"/>
              <a:t>praktikum</a:t>
            </a:r>
            <a:r>
              <a:rPr lang="en-US" dirty="0" smtClean="0"/>
              <a:t> mg. 6</a:t>
            </a:r>
            <a:endParaRPr lang="en-US" dirty="0"/>
          </a:p>
        </p:txBody>
      </p:sp>
      <p:sp>
        <p:nvSpPr>
          <p:cNvPr id="4" name="Footer Placeholder 3"/>
          <p:cNvSpPr>
            <a:spLocks noGrp="1"/>
          </p:cNvSpPr>
          <p:nvPr>
            <p:ph type="ftr" sz="quarter" idx="11"/>
          </p:nvPr>
        </p:nvSpPr>
        <p:spPr>
          <a:xfrm>
            <a:off x="1447800" y="6248400"/>
            <a:ext cx="5867400" cy="473075"/>
          </a:xfrm>
        </p:spPr>
        <p:txBody>
          <a:bodyPr/>
          <a:lstStyle/>
          <a:p>
            <a:r>
              <a:rPr lang="en-US" dirty="0" smtClean="0"/>
              <a:t>W06-S1-Interface, Abstract Class &amp; Nested Class</a:t>
            </a:r>
            <a:endParaRPr lang="en-US" dirty="0"/>
          </a:p>
        </p:txBody>
      </p:sp>
      <p:sp>
        <p:nvSpPr>
          <p:cNvPr id="5" name="Slide Number Placeholder 4"/>
          <p:cNvSpPr>
            <a:spLocks noGrp="1"/>
          </p:cNvSpPr>
          <p:nvPr>
            <p:ph type="sldNum" sz="quarter" idx="12"/>
          </p:nvPr>
        </p:nvSpPr>
        <p:spPr/>
        <p:txBody>
          <a:bodyPr/>
          <a:lstStyle/>
          <a:p>
            <a:fld id="{FEBFCDD1-2A6C-4CE6-8C5E-93CB05E3FD4A}" type="slidenum">
              <a:rPr lang="en-US" smtClean="0"/>
              <a:pPr/>
              <a:t>3</a:t>
            </a:fld>
            <a:endParaRPr lang="en-US"/>
          </a:p>
        </p:txBody>
      </p:sp>
    </p:spTree>
    <p:extLst>
      <p:ext uri="{BB962C8B-B14F-4D97-AF65-F5344CB8AC3E}">
        <p14:creationId xmlns:p14="http://schemas.microsoft.com/office/powerpoint/2010/main" val="2428978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p:txBody>
          <a:bodyPr/>
          <a:lstStyle/>
          <a:p>
            <a:fld id="{2DD648A9-1B76-45C4-9F34-7F6232CECED4}" type="slidenum">
              <a:rPr lang="en-US" altLang="en-US"/>
              <a:pPr/>
              <a:t>30</a:t>
            </a:fld>
            <a:endParaRPr lang="en-US" altLang="en-US"/>
          </a:p>
        </p:txBody>
      </p:sp>
      <p:sp>
        <p:nvSpPr>
          <p:cNvPr id="8" name="Footer Placeholder 3"/>
          <p:cNvSpPr>
            <a:spLocks noGrp="1"/>
          </p:cNvSpPr>
          <p:nvPr>
            <p:ph type="ftr" sz="quarter" idx="11"/>
          </p:nvPr>
        </p:nvSpPr>
        <p:spPr/>
        <p:txBody>
          <a:bodyPr/>
          <a:lstStyle/>
          <a:p>
            <a:r>
              <a:rPr lang="en-US" altLang="en-US" smtClean="0"/>
              <a:t>W06-S1-Interface, Abstract Class &amp; Nested Class</a:t>
            </a:r>
            <a:endParaRPr lang="en-US" altLang="en-US"/>
          </a:p>
        </p:txBody>
      </p:sp>
      <p:pic>
        <p:nvPicPr>
          <p:cNvPr id="626690"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1524000" y="1219200"/>
            <a:ext cx="6019800" cy="36369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6691" name="Rectangle 3"/>
          <p:cNvSpPr>
            <a:spLocks noChangeArrowheads="1"/>
          </p:cNvSpPr>
          <p:nvPr/>
        </p:nvSpPr>
        <p:spPr bwMode="auto">
          <a:xfrm>
            <a:off x="1143000" y="838200"/>
            <a:ext cx="1524000" cy="2895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6692" name="Text Box 4"/>
          <p:cNvSpPr txBox="1">
            <a:spLocks noChangeArrowheads="1"/>
          </p:cNvSpPr>
          <p:nvPr/>
        </p:nvSpPr>
        <p:spPr bwMode="auto">
          <a:xfrm>
            <a:off x="1066800" y="547688"/>
            <a:ext cx="177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Inheritance tree</a:t>
            </a:r>
          </a:p>
        </p:txBody>
      </p:sp>
      <p:sp>
        <p:nvSpPr>
          <p:cNvPr id="626693" name="Text Box 5"/>
          <p:cNvSpPr txBox="1">
            <a:spLocks noChangeArrowheads="1"/>
          </p:cNvSpPr>
          <p:nvPr/>
        </p:nvSpPr>
        <p:spPr bwMode="auto">
          <a:xfrm>
            <a:off x="6477000" y="914400"/>
            <a:ext cx="177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Inheritance tree</a:t>
            </a:r>
          </a:p>
        </p:txBody>
      </p:sp>
      <p:sp>
        <p:nvSpPr>
          <p:cNvPr id="626694" name="Rectangle 6"/>
          <p:cNvSpPr>
            <a:spLocks noChangeArrowheads="1"/>
          </p:cNvSpPr>
          <p:nvPr/>
        </p:nvSpPr>
        <p:spPr bwMode="auto">
          <a:xfrm>
            <a:off x="6553200" y="1219200"/>
            <a:ext cx="1143000" cy="2438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069807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31</a:t>
            </a:fld>
            <a:endParaRPr lang="en-US"/>
          </a:p>
        </p:txBody>
      </p:sp>
      <p:sp>
        <p:nvSpPr>
          <p:cNvPr id="6" name="Rectangle 5"/>
          <p:cNvSpPr/>
          <p:nvPr/>
        </p:nvSpPr>
        <p:spPr>
          <a:xfrm>
            <a:off x="2673988" y="2967335"/>
            <a:ext cx="3796039" cy="923330"/>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Nested Class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1269421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4E0EEA7-E301-4553-9194-52BAB90C0E1F}" type="slidenum">
              <a:rPr lang="en-US" altLang="en-US"/>
              <a:pPr/>
              <a:t>32</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474114" name="Rectangle 2"/>
          <p:cNvSpPr>
            <a:spLocks noGrp="1" noChangeArrowheads="1"/>
          </p:cNvSpPr>
          <p:nvPr>
            <p:ph type="title"/>
          </p:nvPr>
        </p:nvSpPr>
        <p:spPr bwMode="auto">
          <a:xfrm>
            <a:off x="457200" y="274638"/>
            <a:ext cx="8229600" cy="487362"/>
          </a:xfrm>
          <a:solidFill>
            <a:schemeClr val="accent1"/>
          </a:solidFill>
        </p:spPr>
        <p:txBody>
          <a:bodyPr vert="horz" lIns="91440" tIns="45720" rIns="91440" bIns="45720" rtlCol="0" anchor="ctr">
            <a:normAutofit fontScale="90000"/>
          </a:bodyPr>
          <a:lstStyle/>
          <a:p>
            <a:r>
              <a:rPr lang="en-US" altLang="en-US"/>
              <a:t>Overview</a:t>
            </a:r>
          </a:p>
        </p:txBody>
      </p:sp>
      <p:sp>
        <p:nvSpPr>
          <p:cNvPr id="474115"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dirty="0"/>
              <a:t>Static Nested Class</a:t>
            </a:r>
          </a:p>
          <a:p>
            <a:r>
              <a:rPr lang="en-US" altLang="en-US"/>
              <a:t>Inner </a:t>
            </a:r>
            <a:r>
              <a:rPr lang="en-US" altLang="en-US" smtClean="0"/>
              <a:t>class</a:t>
            </a:r>
            <a:endParaRPr lang="en-US" altLang="en-US" dirty="0"/>
          </a:p>
        </p:txBody>
      </p:sp>
    </p:spTree>
    <p:extLst>
      <p:ext uri="{BB962C8B-B14F-4D97-AF65-F5344CB8AC3E}">
        <p14:creationId xmlns:p14="http://schemas.microsoft.com/office/powerpoint/2010/main" val="39758305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582BA05-460E-4CBA-AE35-CE2DFE310710}" type="slidenum">
              <a:rPr lang="en-US" altLang="en-US"/>
              <a:pPr/>
              <a:t>33</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17122" name="Rectangle 2"/>
          <p:cNvSpPr>
            <a:spLocks noGrp="1" noChangeArrowheads="1"/>
          </p:cNvSpPr>
          <p:nvPr>
            <p:ph type="title"/>
          </p:nvPr>
        </p:nvSpPr>
        <p:spPr bwMode="auto">
          <a:xfrm>
            <a:off x="457200" y="381000"/>
            <a:ext cx="8229600" cy="533400"/>
          </a:xfrm>
          <a:solidFill>
            <a:schemeClr val="accent1"/>
          </a:solidFill>
        </p:spPr>
        <p:txBody>
          <a:bodyPr vert="horz" lIns="91440" tIns="45720" rIns="91440" bIns="45720" rtlCol="0" anchor="ctr">
            <a:normAutofit fontScale="90000"/>
          </a:bodyPr>
          <a:lstStyle/>
          <a:p>
            <a:r>
              <a:rPr lang="en-US" altLang="en-US"/>
              <a:t>Nested Classes</a:t>
            </a:r>
          </a:p>
        </p:txBody>
      </p:sp>
      <p:sp>
        <p:nvSpPr>
          <p:cNvPr id="517123"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altLang="en-US">
                <a:latin typeface="Tahoma" charset="0"/>
              </a:rPr>
              <a:t>Kelas di dalam kelas.</a:t>
            </a:r>
          </a:p>
          <a:p>
            <a:pPr>
              <a:lnSpc>
                <a:spcPct val="90000"/>
              </a:lnSpc>
            </a:pPr>
            <a:endParaRPr lang="en-US" altLang="en-US">
              <a:latin typeface="Tahoma" charset="0"/>
            </a:endParaRPr>
          </a:p>
          <a:p>
            <a:pPr>
              <a:lnSpc>
                <a:spcPct val="90000"/>
              </a:lnSpc>
              <a:buFontTx/>
              <a:buNone/>
            </a:pPr>
            <a:r>
              <a:rPr lang="en-US" altLang="en-US"/>
              <a:t>		</a:t>
            </a:r>
            <a:r>
              <a:rPr lang="en-US" altLang="en-US">
                <a:latin typeface="Courier New" pitchFamily="49" charset="0"/>
              </a:rPr>
              <a:t>class OuterClass { </a:t>
            </a:r>
          </a:p>
          <a:p>
            <a:pPr>
              <a:lnSpc>
                <a:spcPct val="90000"/>
              </a:lnSpc>
              <a:buFontTx/>
              <a:buNone/>
            </a:pPr>
            <a:r>
              <a:rPr lang="en-US" altLang="en-US">
                <a:latin typeface="Courier New" pitchFamily="49" charset="0"/>
              </a:rPr>
              <a:t>   	 		... </a:t>
            </a:r>
          </a:p>
          <a:p>
            <a:pPr>
              <a:lnSpc>
                <a:spcPct val="90000"/>
              </a:lnSpc>
              <a:buFontTx/>
              <a:buNone/>
            </a:pPr>
            <a:r>
              <a:rPr lang="en-US" altLang="en-US">
                <a:latin typeface="Courier New" pitchFamily="49" charset="0"/>
              </a:rPr>
              <a:t>    		class NestedClass { </a:t>
            </a:r>
          </a:p>
          <a:p>
            <a:pPr>
              <a:lnSpc>
                <a:spcPct val="90000"/>
              </a:lnSpc>
              <a:buFontTx/>
              <a:buNone/>
            </a:pPr>
            <a:r>
              <a:rPr lang="en-US" altLang="en-US">
                <a:latin typeface="Courier New" pitchFamily="49" charset="0"/>
              </a:rPr>
              <a:t>     		...</a:t>
            </a:r>
          </a:p>
          <a:p>
            <a:pPr>
              <a:lnSpc>
                <a:spcPct val="90000"/>
              </a:lnSpc>
              <a:buFontTx/>
              <a:buNone/>
            </a:pPr>
            <a:r>
              <a:rPr lang="en-US" altLang="en-US">
                <a:latin typeface="Courier New" pitchFamily="49" charset="0"/>
              </a:rPr>
              <a:t>     		} </a:t>
            </a:r>
          </a:p>
          <a:p>
            <a:pPr>
              <a:lnSpc>
                <a:spcPct val="90000"/>
              </a:lnSpc>
              <a:buFontTx/>
              <a:buNone/>
            </a:pPr>
            <a:r>
              <a:rPr lang="en-US" altLang="en-US">
                <a:latin typeface="Courier New" pitchFamily="49" charset="0"/>
              </a:rPr>
              <a:t>		} </a:t>
            </a:r>
          </a:p>
          <a:p>
            <a:pPr>
              <a:lnSpc>
                <a:spcPct val="90000"/>
              </a:lnSpc>
            </a:pPr>
            <a:endParaRPr lang="en-US" altLang="en-US">
              <a:latin typeface="Courier New" pitchFamily="49" charset="0"/>
            </a:endParaRPr>
          </a:p>
        </p:txBody>
      </p:sp>
    </p:spTree>
    <p:extLst>
      <p:ext uri="{BB962C8B-B14F-4D97-AF65-F5344CB8AC3E}">
        <p14:creationId xmlns:p14="http://schemas.microsoft.com/office/powerpoint/2010/main" val="31780273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7A077D0F-99D6-4718-B394-C0EEE3B8178C}" type="slidenum">
              <a:rPr lang="en-US" altLang="en-US"/>
              <a:pPr/>
              <a:t>34</a:t>
            </a:fld>
            <a:endParaRPr lang="en-US" altLang="en-US"/>
          </a:p>
        </p:txBody>
      </p:sp>
      <p:sp>
        <p:nvSpPr>
          <p:cNvPr id="6"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18146" name="Rectangle 2"/>
          <p:cNvSpPr>
            <a:spLocks noGrp="1" noChangeArrowheads="1"/>
          </p:cNvSpPr>
          <p:nvPr>
            <p:ph type="title"/>
          </p:nvPr>
        </p:nvSpPr>
        <p:spPr bwMode="auto">
          <a:xfrm>
            <a:off x="457200" y="533400"/>
            <a:ext cx="8229600" cy="381000"/>
          </a:xfrm>
          <a:solidFill>
            <a:schemeClr val="accent1"/>
          </a:solidFill>
        </p:spPr>
        <p:txBody>
          <a:bodyPr vert="horz" lIns="91440" tIns="45720" rIns="91440" bIns="45720" rtlCol="0" anchor="ctr">
            <a:normAutofit fontScale="90000"/>
          </a:bodyPr>
          <a:lstStyle/>
          <a:p>
            <a:r>
              <a:rPr lang="en-US" altLang="en-US"/>
              <a:t>Nested Classes</a:t>
            </a:r>
          </a:p>
        </p:txBody>
      </p:sp>
      <p:sp>
        <p:nvSpPr>
          <p:cNvPr id="518147"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altLang="en-US" sz="2400">
                <a:latin typeface="Tahoma" charset="0"/>
              </a:rPr>
              <a:t>Ada dua jenis:</a:t>
            </a:r>
          </a:p>
          <a:p>
            <a:pPr lvl="1">
              <a:lnSpc>
                <a:spcPct val="80000"/>
              </a:lnSpc>
            </a:pPr>
            <a:r>
              <a:rPr lang="en-US" altLang="en-US" sz="2100">
                <a:latin typeface="Tahoma" charset="0"/>
              </a:rPr>
              <a:t>Static nested classes: nested class yang diberi access modifier </a:t>
            </a:r>
            <a:r>
              <a:rPr lang="en-US" altLang="en-US" sz="2100">
                <a:latin typeface="Courier New" pitchFamily="49" charset="0"/>
              </a:rPr>
              <a:t>static</a:t>
            </a:r>
            <a:r>
              <a:rPr lang="en-US" altLang="en-US" sz="2100">
                <a:latin typeface="Tahoma" charset="0"/>
              </a:rPr>
              <a:t>. </a:t>
            </a:r>
          </a:p>
          <a:p>
            <a:pPr lvl="1">
              <a:lnSpc>
                <a:spcPct val="80000"/>
              </a:lnSpc>
            </a:pPr>
            <a:r>
              <a:rPr lang="en-US" altLang="en-US" sz="2100">
                <a:latin typeface="Tahoma" charset="0"/>
              </a:rPr>
              <a:t>Inner Class: nested class tanpa access modifier </a:t>
            </a:r>
            <a:r>
              <a:rPr lang="en-US" altLang="en-US" sz="2100">
                <a:latin typeface="Courier New" pitchFamily="49" charset="0"/>
              </a:rPr>
              <a:t>static</a:t>
            </a:r>
            <a:r>
              <a:rPr lang="en-US" altLang="en-US" sz="2100">
                <a:latin typeface="Tahoma" charset="0"/>
              </a:rPr>
              <a:t>.</a:t>
            </a:r>
          </a:p>
          <a:p>
            <a:pPr lvl="1">
              <a:lnSpc>
                <a:spcPct val="80000"/>
              </a:lnSpc>
            </a:pPr>
            <a:endParaRPr lang="en-US" altLang="en-US" sz="2100">
              <a:latin typeface="Tahoma" charset="0"/>
            </a:endParaRPr>
          </a:p>
          <a:p>
            <a:pPr>
              <a:lnSpc>
                <a:spcPct val="80000"/>
              </a:lnSpc>
              <a:buFontTx/>
              <a:buNone/>
            </a:pPr>
            <a:r>
              <a:rPr lang="en-US" altLang="en-US" sz="2400"/>
              <a:t>		</a:t>
            </a:r>
            <a:endParaRPr lang="en-US" altLang="en-US" sz="2400">
              <a:latin typeface="Courier New" pitchFamily="49" charset="0"/>
            </a:endParaRPr>
          </a:p>
        </p:txBody>
      </p:sp>
      <p:sp>
        <p:nvSpPr>
          <p:cNvPr id="518148" name="Text Box 4"/>
          <p:cNvSpPr txBox="1">
            <a:spLocks noChangeArrowheads="1"/>
          </p:cNvSpPr>
          <p:nvPr/>
        </p:nvSpPr>
        <p:spPr bwMode="auto">
          <a:xfrm>
            <a:off x="2209800" y="3605213"/>
            <a:ext cx="4416425" cy="2566987"/>
          </a:xfrm>
          <a:prstGeom prst="rect">
            <a:avLst/>
          </a:prstGeom>
          <a:noFill/>
          <a:ln w="31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class OuterClass {</a:t>
            </a:r>
          </a:p>
          <a:p>
            <a:r>
              <a:rPr lang="en-US" altLang="en-US"/>
              <a:t>                  ... </a:t>
            </a:r>
          </a:p>
          <a:p>
            <a:r>
              <a:rPr lang="en-US" altLang="en-US"/>
              <a:t>	</a:t>
            </a:r>
            <a:r>
              <a:rPr lang="en-US" altLang="en-US" b="1"/>
              <a:t>static</a:t>
            </a:r>
            <a:r>
              <a:rPr lang="en-US" altLang="en-US"/>
              <a:t> class StaticNestedClass { </a:t>
            </a:r>
          </a:p>
          <a:p>
            <a:r>
              <a:rPr lang="en-US" altLang="en-US"/>
              <a:t>	    ...</a:t>
            </a:r>
          </a:p>
          <a:p>
            <a:r>
              <a:rPr lang="en-US" altLang="en-US"/>
              <a:t>	 } </a:t>
            </a:r>
          </a:p>
          <a:p>
            <a:r>
              <a:rPr lang="en-US" altLang="en-US"/>
              <a:t>	class InnerClass { </a:t>
            </a:r>
          </a:p>
          <a:p>
            <a:r>
              <a:rPr lang="en-US" altLang="en-US"/>
              <a:t>	   ... </a:t>
            </a:r>
          </a:p>
          <a:p>
            <a:r>
              <a:rPr lang="en-US" altLang="en-US"/>
              <a:t>	}</a:t>
            </a:r>
          </a:p>
          <a:p>
            <a:r>
              <a:rPr lang="en-US" altLang="en-US"/>
              <a:t>} </a:t>
            </a:r>
          </a:p>
        </p:txBody>
      </p:sp>
    </p:spTree>
    <p:extLst>
      <p:ext uri="{BB962C8B-B14F-4D97-AF65-F5344CB8AC3E}">
        <p14:creationId xmlns:p14="http://schemas.microsoft.com/office/powerpoint/2010/main" val="21433991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36030E2-AAEA-4B63-B896-93630B8F3006}" type="slidenum">
              <a:rPr lang="en-US" altLang="en-US"/>
              <a:pPr/>
              <a:t>35</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19170" name="Rectangle 2"/>
          <p:cNvSpPr>
            <a:spLocks noGrp="1" noChangeArrowheads="1"/>
          </p:cNvSpPr>
          <p:nvPr>
            <p:ph type="title"/>
          </p:nvPr>
        </p:nvSpPr>
        <p:spPr bwMode="auto">
          <a:xfrm>
            <a:off x="457200" y="274638"/>
            <a:ext cx="8229600" cy="487362"/>
          </a:xfrm>
          <a:solidFill>
            <a:schemeClr val="accent1"/>
          </a:solidFill>
        </p:spPr>
        <p:txBody>
          <a:bodyPr vert="horz" lIns="91440" tIns="45720" rIns="91440" bIns="45720" rtlCol="0" anchor="ctr">
            <a:normAutofit fontScale="90000"/>
          </a:bodyPr>
          <a:lstStyle/>
          <a:p>
            <a:r>
              <a:rPr lang="en-US" altLang="en-US"/>
              <a:t>Static Nested Class</a:t>
            </a:r>
          </a:p>
        </p:txBody>
      </p:sp>
      <p:sp>
        <p:nvSpPr>
          <p:cNvPr id="519171" name="Rectangle 3"/>
          <p:cNvSpPr>
            <a:spLocks noGrp="1" noChangeArrowheads="1"/>
          </p:cNvSpPr>
          <p:nvPr>
            <p:ph type="body" idx="1"/>
          </p:nvPr>
        </p:nvSpPr>
        <p:spPr bwMode="auto">
          <a:xfrm>
            <a:off x="609600" y="1219200"/>
            <a:ext cx="7772400" cy="5105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altLang="en-US" sz="1800">
                <a:latin typeface="Tahoma" charset="0"/>
              </a:rPr>
              <a:t>Milik kelas, sama halnya seperti class variable dan static method/class method.</a:t>
            </a:r>
          </a:p>
          <a:p>
            <a:pPr>
              <a:lnSpc>
                <a:spcPct val="80000"/>
              </a:lnSpc>
            </a:pPr>
            <a:r>
              <a:rPr lang="en-US" altLang="en-US" sz="1800">
                <a:latin typeface="Tahoma" charset="0"/>
              </a:rPr>
              <a:t>Hanya dapat mengakses anggota dari outer class yang static.</a:t>
            </a:r>
          </a:p>
          <a:p>
            <a:pPr lvl="1">
              <a:lnSpc>
                <a:spcPct val="93000"/>
              </a:lnSpc>
              <a:buFontTx/>
              <a:buNone/>
            </a:pPr>
            <a:r>
              <a:rPr lang="en-GB" altLang="en-US" sz="1600">
                <a:latin typeface="Courier New" pitchFamily="49" charset="0"/>
              </a:rPr>
              <a:t>class Outer { </a:t>
            </a:r>
          </a:p>
          <a:p>
            <a:pPr lvl="1">
              <a:lnSpc>
                <a:spcPct val="93000"/>
              </a:lnSpc>
              <a:buFontTx/>
              <a:buNone/>
            </a:pPr>
            <a:r>
              <a:rPr lang="en-GB" altLang="en-US" sz="1600">
                <a:latin typeface="Courier New" pitchFamily="49" charset="0"/>
              </a:rPr>
              <a:t>    private int a;</a:t>
            </a:r>
          </a:p>
          <a:p>
            <a:pPr lvl="1">
              <a:lnSpc>
                <a:spcPct val="93000"/>
              </a:lnSpc>
              <a:buFontTx/>
              <a:buNone/>
            </a:pPr>
            <a:r>
              <a:rPr lang="en-GB" altLang="en-US" sz="1600">
                <a:latin typeface="Courier New" pitchFamily="49" charset="0"/>
              </a:rPr>
              <a:t> 		 public int b;</a:t>
            </a:r>
          </a:p>
          <a:p>
            <a:pPr lvl="1">
              <a:lnSpc>
                <a:spcPct val="93000"/>
              </a:lnSpc>
              <a:buFontTx/>
              <a:buNone/>
            </a:pPr>
            <a:r>
              <a:rPr lang="en-GB" altLang="en-US" sz="1600">
                <a:latin typeface="Courier New" pitchFamily="49" charset="0"/>
              </a:rPr>
              <a:t>     static int c;</a:t>
            </a:r>
          </a:p>
          <a:p>
            <a:pPr lvl="2">
              <a:lnSpc>
                <a:spcPct val="93000"/>
              </a:lnSpc>
              <a:buFontTx/>
              <a:buNone/>
            </a:pPr>
            <a:r>
              <a:rPr lang="en-GB" altLang="en-US" sz="1400">
                <a:latin typeface="Courier New" pitchFamily="49" charset="0"/>
              </a:rPr>
              <a:t>	static class Inner { </a:t>
            </a:r>
          </a:p>
          <a:p>
            <a:pPr lvl="2">
              <a:lnSpc>
                <a:spcPct val="93000"/>
              </a:lnSpc>
              <a:buFontTx/>
              <a:buNone/>
            </a:pPr>
            <a:r>
              <a:rPr lang="en-GB" altLang="en-US" sz="1400">
                <a:latin typeface="Courier New" pitchFamily="49" charset="0"/>
              </a:rPr>
              <a:t>     ...</a:t>
            </a:r>
          </a:p>
          <a:p>
            <a:pPr lvl="2">
              <a:lnSpc>
                <a:spcPct val="93000"/>
              </a:lnSpc>
              <a:buFontTx/>
              <a:buNone/>
            </a:pPr>
            <a:r>
              <a:rPr lang="en-GB" altLang="en-US" sz="1400">
                <a:latin typeface="Courier New" pitchFamily="49" charset="0"/>
              </a:rPr>
              <a:t>     public void method(){</a:t>
            </a:r>
          </a:p>
          <a:p>
            <a:pPr lvl="2">
              <a:lnSpc>
                <a:spcPct val="93000"/>
              </a:lnSpc>
              <a:buFontTx/>
              <a:buNone/>
            </a:pPr>
            <a:r>
              <a:rPr lang="en-GB" altLang="en-US" sz="1400">
                <a:latin typeface="Courier New" pitchFamily="49" charset="0"/>
              </a:rPr>
              <a:t>        a = 1; // error</a:t>
            </a:r>
          </a:p>
          <a:p>
            <a:pPr lvl="2">
              <a:lnSpc>
                <a:spcPct val="93000"/>
              </a:lnSpc>
              <a:buFontTx/>
              <a:buNone/>
            </a:pPr>
            <a:r>
              <a:rPr lang="en-GB" altLang="en-US" sz="1400">
                <a:latin typeface="Courier New" pitchFamily="49" charset="0"/>
              </a:rPr>
              <a:t>        b = 2; // error</a:t>
            </a:r>
          </a:p>
          <a:p>
            <a:pPr lvl="2">
              <a:lnSpc>
                <a:spcPct val="93000"/>
              </a:lnSpc>
              <a:buFontTx/>
              <a:buNone/>
            </a:pPr>
            <a:r>
              <a:rPr lang="en-GB" altLang="en-US" sz="1400">
                <a:latin typeface="Courier New" pitchFamily="49" charset="0"/>
              </a:rPr>
              <a:t>        c = 3; </a:t>
            </a:r>
          </a:p>
          <a:p>
            <a:pPr lvl="2">
              <a:lnSpc>
                <a:spcPct val="93000"/>
              </a:lnSpc>
              <a:buFontTx/>
              <a:buNone/>
            </a:pPr>
            <a:r>
              <a:rPr lang="en-GB" altLang="en-US" sz="1400">
                <a:latin typeface="Courier New" pitchFamily="49" charset="0"/>
              </a:rPr>
              <a:t>     }</a:t>
            </a:r>
          </a:p>
          <a:p>
            <a:pPr lvl="2">
              <a:lnSpc>
                <a:spcPct val="93000"/>
              </a:lnSpc>
              <a:buFontTx/>
              <a:buNone/>
            </a:pPr>
            <a:r>
              <a:rPr lang="en-GB" altLang="en-US" sz="1400">
                <a:latin typeface="Courier New" pitchFamily="49" charset="0"/>
              </a:rPr>
              <a:t> } </a:t>
            </a:r>
          </a:p>
          <a:p>
            <a:pPr lvl="1">
              <a:lnSpc>
                <a:spcPct val="93000"/>
              </a:lnSpc>
              <a:buFontTx/>
              <a:buNone/>
            </a:pPr>
            <a:r>
              <a:rPr lang="en-GB" altLang="en-US" sz="1600">
                <a:latin typeface="Courier New" pitchFamily="49" charset="0"/>
              </a:rPr>
              <a:t>}</a:t>
            </a:r>
          </a:p>
          <a:p>
            <a:pPr lvl="1">
              <a:lnSpc>
                <a:spcPct val="93000"/>
              </a:lnSpc>
              <a:buFontTx/>
              <a:buNone/>
            </a:pPr>
            <a:endParaRPr lang="en-US" altLang="en-US" sz="1600">
              <a:latin typeface="Tahoma" charset="0"/>
            </a:endParaRPr>
          </a:p>
          <a:p>
            <a:pPr>
              <a:lnSpc>
                <a:spcPct val="80000"/>
              </a:lnSpc>
            </a:pPr>
            <a:r>
              <a:rPr lang="en-GB" altLang="en-US" sz="1800">
                <a:latin typeface="Tahoma" charset="0"/>
              </a:rPr>
              <a:t>Bisa didefinisikan agar dapat diakses dari luar</a:t>
            </a:r>
            <a:endParaRPr lang="en-GB" altLang="en-US" sz="1800">
              <a:latin typeface="Courier New" pitchFamily="49" charset="0"/>
            </a:endParaRPr>
          </a:p>
          <a:p>
            <a:pPr lvl="1">
              <a:lnSpc>
                <a:spcPct val="93000"/>
              </a:lnSpc>
              <a:buFontTx/>
              <a:buNone/>
            </a:pPr>
            <a:r>
              <a:rPr lang="en-GB" altLang="en-US" sz="1600">
                <a:latin typeface="Courier New" pitchFamily="49" charset="0"/>
              </a:rPr>
              <a:t>		Outer.Inner x = new Outer.Inner(); /*bisa/boleh*/</a:t>
            </a:r>
            <a:endParaRPr lang="en-US" altLang="en-US" sz="1600">
              <a:latin typeface="Courier New" pitchFamily="49" charset="0"/>
            </a:endParaRPr>
          </a:p>
        </p:txBody>
      </p:sp>
    </p:spTree>
    <p:extLst>
      <p:ext uri="{BB962C8B-B14F-4D97-AF65-F5344CB8AC3E}">
        <p14:creationId xmlns:p14="http://schemas.microsoft.com/office/powerpoint/2010/main" val="1767828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F14B018-25E1-458F-9EAD-C9978AC6E950}" type="slidenum">
              <a:rPr lang="en-US" altLang="en-US"/>
              <a:pPr/>
              <a:t>36</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20194" name="Rectangle 2"/>
          <p:cNvSpPr>
            <a:spLocks noGrp="1" noChangeArrowheads="1"/>
          </p:cNvSpPr>
          <p:nvPr>
            <p:ph type="title"/>
          </p:nvPr>
        </p:nvSpPr>
        <p:spPr bwMode="auto">
          <a:xfrm>
            <a:off x="457200" y="228600"/>
            <a:ext cx="8229600" cy="533400"/>
          </a:xfrm>
          <a:solidFill>
            <a:schemeClr val="accent1"/>
          </a:solidFill>
        </p:spPr>
        <p:txBody>
          <a:bodyPr vert="horz" lIns="91440" tIns="45720" rIns="91440" bIns="45720" rtlCol="0" anchor="ctr">
            <a:normAutofit fontScale="90000"/>
          </a:bodyPr>
          <a:lstStyle/>
          <a:p>
            <a:r>
              <a:rPr lang="en-US" altLang="en-US"/>
              <a:t>Inner Class</a:t>
            </a:r>
          </a:p>
        </p:txBody>
      </p:sp>
      <p:sp>
        <p:nvSpPr>
          <p:cNvPr id="520195" name="Rectangle 3"/>
          <p:cNvSpPr>
            <a:spLocks noGrp="1" noChangeArrowheads="1"/>
          </p:cNvSpPr>
          <p:nvPr>
            <p:ph type="body" idx="1"/>
          </p:nvPr>
        </p:nvSpPr>
        <p:spPr bwMode="auto">
          <a:xfrm>
            <a:off x="457200" y="990600"/>
            <a:ext cx="8229600" cy="5410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0000"/>
              </a:lnSpc>
            </a:pPr>
            <a:r>
              <a:rPr lang="en-US" altLang="en-US" sz="2000">
                <a:latin typeface="Tahoma" charset="0"/>
              </a:rPr>
              <a:t>Milik instans, sama halnya seperti instance variables dan instance method.</a:t>
            </a:r>
          </a:p>
          <a:p>
            <a:pPr>
              <a:lnSpc>
                <a:spcPct val="80000"/>
              </a:lnSpc>
            </a:pPr>
            <a:r>
              <a:rPr lang="en-US" altLang="en-US" sz="2000">
                <a:latin typeface="Tahoma" charset="0"/>
              </a:rPr>
              <a:t>Dapat mengakses anggota dari outer class (bahkan yang private)</a:t>
            </a:r>
          </a:p>
          <a:p>
            <a:pPr lvl="1">
              <a:lnSpc>
                <a:spcPct val="93000"/>
              </a:lnSpc>
              <a:buFontTx/>
              <a:buNone/>
            </a:pPr>
            <a:r>
              <a:rPr lang="en-GB" altLang="en-US" sz="1600">
                <a:latin typeface="Courier New" pitchFamily="49" charset="0"/>
              </a:rPr>
              <a:t>class Outer { </a:t>
            </a:r>
          </a:p>
          <a:p>
            <a:pPr lvl="1">
              <a:lnSpc>
                <a:spcPct val="93000"/>
              </a:lnSpc>
              <a:buFontTx/>
              <a:buNone/>
            </a:pPr>
            <a:r>
              <a:rPr lang="en-GB" altLang="en-US" sz="1600">
                <a:latin typeface="Courier New" pitchFamily="49" charset="0"/>
              </a:rPr>
              <a:t>    private int a;</a:t>
            </a:r>
          </a:p>
          <a:p>
            <a:pPr lvl="1">
              <a:lnSpc>
                <a:spcPct val="93000"/>
              </a:lnSpc>
              <a:buFontTx/>
              <a:buNone/>
            </a:pPr>
            <a:r>
              <a:rPr lang="en-GB" altLang="en-US" sz="1600">
                <a:latin typeface="Courier New" pitchFamily="49" charset="0"/>
              </a:rPr>
              <a:t> 		 public int b;</a:t>
            </a:r>
          </a:p>
          <a:p>
            <a:pPr lvl="1">
              <a:lnSpc>
                <a:spcPct val="93000"/>
              </a:lnSpc>
              <a:buFontTx/>
              <a:buNone/>
            </a:pPr>
            <a:r>
              <a:rPr lang="en-GB" altLang="en-US" sz="1600">
                <a:latin typeface="Courier New" pitchFamily="49" charset="0"/>
              </a:rPr>
              <a:t>     static int c;</a:t>
            </a:r>
          </a:p>
          <a:p>
            <a:pPr lvl="2">
              <a:lnSpc>
                <a:spcPct val="93000"/>
              </a:lnSpc>
              <a:buFontTx/>
              <a:buNone/>
            </a:pPr>
            <a:r>
              <a:rPr lang="en-GB" altLang="en-US" sz="1400">
                <a:latin typeface="Courier New" pitchFamily="49" charset="0"/>
              </a:rPr>
              <a:t>  class Inner { </a:t>
            </a:r>
          </a:p>
          <a:p>
            <a:pPr lvl="2">
              <a:lnSpc>
                <a:spcPct val="93000"/>
              </a:lnSpc>
              <a:buFontTx/>
              <a:buNone/>
            </a:pPr>
            <a:r>
              <a:rPr lang="en-GB" altLang="en-US" sz="1400">
                <a:latin typeface="Courier New" pitchFamily="49" charset="0"/>
              </a:rPr>
              <a:t>     ...</a:t>
            </a:r>
          </a:p>
          <a:p>
            <a:pPr lvl="2">
              <a:lnSpc>
                <a:spcPct val="93000"/>
              </a:lnSpc>
              <a:buFontTx/>
              <a:buNone/>
            </a:pPr>
            <a:r>
              <a:rPr lang="en-GB" altLang="en-US" sz="1400">
                <a:latin typeface="Courier New" pitchFamily="49" charset="0"/>
              </a:rPr>
              <a:t>     public void method(){</a:t>
            </a:r>
          </a:p>
          <a:p>
            <a:pPr lvl="2">
              <a:lnSpc>
                <a:spcPct val="93000"/>
              </a:lnSpc>
              <a:buFontTx/>
              <a:buNone/>
            </a:pPr>
            <a:r>
              <a:rPr lang="en-GB" altLang="en-US" sz="1400">
                <a:latin typeface="Courier New" pitchFamily="49" charset="0"/>
              </a:rPr>
              <a:t>        a = 1; </a:t>
            </a:r>
          </a:p>
          <a:p>
            <a:pPr lvl="2">
              <a:lnSpc>
                <a:spcPct val="93000"/>
              </a:lnSpc>
              <a:buFontTx/>
              <a:buNone/>
            </a:pPr>
            <a:r>
              <a:rPr lang="en-GB" altLang="en-US" sz="1400">
                <a:latin typeface="Courier New" pitchFamily="49" charset="0"/>
              </a:rPr>
              <a:t>        b = 2; </a:t>
            </a:r>
          </a:p>
          <a:p>
            <a:pPr lvl="2">
              <a:lnSpc>
                <a:spcPct val="93000"/>
              </a:lnSpc>
              <a:buFontTx/>
              <a:buNone/>
            </a:pPr>
            <a:r>
              <a:rPr lang="en-GB" altLang="en-US" sz="1400">
                <a:latin typeface="Courier New" pitchFamily="49" charset="0"/>
              </a:rPr>
              <a:t>        c = 3; </a:t>
            </a:r>
          </a:p>
          <a:p>
            <a:pPr lvl="2">
              <a:lnSpc>
                <a:spcPct val="93000"/>
              </a:lnSpc>
              <a:buFontTx/>
              <a:buNone/>
            </a:pPr>
            <a:r>
              <a:rPr lang="en-GB" altLang="en-US" sz="1400">
                <a:latin typeface="Courier New" pitchFamily="49" charset="0"/>
              </a:rPr>
              <a:t>     }</a:t>
            </a:r>
          </a:p>
          <a:p>
            <a:pPr lvl="2">
              <a:lnSpc>
                <a:spcPct val="93000"/>
              </a:lnSpc>
              <a:buFontTx/>
              <a:buNone/>
            </a:pPr>
            <a:r>
              <a:rPr lang="en-GB" altLang="en-US" sz="1400">
                <a:latin typeface="Courier New" pitchFamily="49" charset="0"/>
              </a:rPr>
              <a:t> } </a:t>
            </a:r>
          </a:p>
          <a:p>
            <a:pPr lvl="1">
              <a:lnSpc>
                <a:spcPct val="93000"/>
              </a:lnSpc>
              <a:buFontTx/>
              <a:buNone/>
            </a:pPr>
            <a:r>
              <a:rPr lang="en-GB" altLang="en-US" sz="1600">
                <a:latin typeface="Courier New" pitchFamily="49" charset="0"/>
              </a:rPr>
              <a:t>}</a:t>
            </a:r>
            <a:endParaRPr lang="en-US" altLang="en-US" sz="1600">
              <a:latin typeface="Tahoma" charset="0"/>
            </a:endParaRPr>
          </a:p>
          <a:p>
            <a:pPr>
              <a:lnSpc>
                <a:spcPct val="80000"/>
              </a:lnSpc>
            </a:pPr>
            <a:r>
              <a:rPr lang="en-GB" altLang="en-US" sz="2000">
                <a:latin typeface="Tahoma" charset="0"/>
              </a:rPr>
              <a:t>Inner class hanya boleh dipakai di dalam lingkup outer class</a:t>
            </a:r>
          </a:p>
          <a:p>
            <a:pPr lvl="2">
              <a:lnSpc>
                <a:spcPct val="80000"/>
              </a:lnSpc>
            </a:pPr>
            <a:r>
              <a:rPr lang="en-GB" altLang="en-US" sz="1700">
                <a:latin typeface="Courier New" pitchFamily="49" charset="0"/>
              </a:rPr>
              <a:t>Outer.Inner x = new Outer.Inner() (error)</a:t>
            </a:r>
          </a:p>
          <a:p>
            <a:pPr lvl="2">
              <a:lnSpc>
                <a:spcPct val="80000"/>
              </a:lnSpc>
            </a:pPr>
            <a:r>
              <a:rPr lang="en-GB" altLang="en-US" sz="1700">
                <a:latin typeface="Courier New" pitchFamily="49" charset="0"/>
              </a:rPr>
              <a:t>Outer a = new Outer();  (tidak error) </a:t>
            </a:r>
          </a:p>
          <a:p>
            <a:pPr lvl="2">
              <a:lnSpc>
                <a:spcPct val="80000"/>
              </a:lnSpc>
              <a:buFontTx/>
              <a:buNone/>
            </a:pPr>
            <a:r>
              <a:rPr lang="en-GB" altLang="en-US" sz="1700">
                <a:latin typeface="Courier New" pitchFamily="49" charset="0"/>
              </a:rPr>
              <a:t>  Outer.Inner b = a.new Inner();</a:t>
            </a:r>
          </a:p>
        </p:txBody>
      </p:sp>
    </p:spTree>
    <p:extLst>
      <p:ext uri="{BB962C8B-B14F-4D97-AF65-F5344CB8AC3E}">
        <p14:creationId xmlns:p14="http://schemas.microsoft.com/office/powerpoint/2010/main" val="22726765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DB0ADE4-936A-402A-B3CD-15A5023FAE96}" type="slidenum">
              <a:rPr lang="en-US" altLang="en-US"/>
              <a:pPr/>
              <a:t>37</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21218"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endParaRPr lang="en-US" altLang="en-US"/>
          </a:p>
        </p:txBody>
      </p:sp>
      <p:sp>
        <p:nvSpPr>
          <p:cNvPr id="521219" name="Rectangle 3"/>
          <p:cNvSpPr>
            <a:spLocks noGrp="1" noChangeArrowheads="1"/>
          </p:cNvSpPr>
          <p:nvPr>
            <p:ph type="body" idx="1"/>
          </p:nvPr>
        </p:nvSpPr>
        <p:spPr bwMode="auto">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altLang="en-US"/>
              <a:t>Baik Static nested class maupun Inner Class:</a:t>
            </a:r>
          </a:p>
          <a:p>
            <a:pPr lvl="1"/>
            <a:r>
              <a:rPr lang="en-US" altLang="en-US"/>
              <a:t>Dapat diberi access modifier: private, public, protected, or </a:t>
            </a:r>
            <a:r>
              <a:rPr lang="en-US" altLang="en-US" i="1"/>
              <a:t>package private</a:t>
            </a:r>
            <a:r>
              <a:rPr lang="en-US" altLang="en-US"/>
              <a:t> </a:t>
            </a:r>
          </a:p>
        </p:txBody>
      </p:sp>
    </p:spTree>
    <p:extLst>
      <p:ext uri="{BB962C8B-B14F-4D97-AF65-F5344CB8AC3E}">
        <p14:creationId xmlns:p14="http://schemas.microsoft.com/office/powerpoint/2010/main" val="14813062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277F4A4-D327-4425-B851-FDA7944EEACF}" type="slidenum">
              <a:rPr lang="en-US" altLang="en-US"/>
              <a:pPr/>
              <a:t>38</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22242" name="Rectangle 2"/>
          <p:cNvSpPr>
            <a:spLocks noGrp="1" noChangeArrowheads="1"/>
          </p:cNvSpPr>
          <p:nvPr>
            <p:ph type="title"/>
          </p:nvPr>
        </p:nvSpPr>
        <p:spPr bwMode="auto">
          <a:xfrm>
            <a:off x="457200" y="274638"/>
            <a:ext cx="8229600" cy="792162"/>
          </a:xfrm>
          <a:solidFill>
            <a:schemeClr val="accent1"/>
          </a:solidFill>
        </p:spPr>
        <p:txBody>
          <a:bodyPr vert="horz" lIns="91440" tIns="45720" rIns="91440" bIns="45720" rtlCol="0" anchor="ctr">
            <a:normAutofit/>
          </a:bodyPr>
          <a:lstStyle/>
          <a:p>
            <a:r>
              <a:rPr lang="en-US" altLang="en-US"/>
              <a:t>Why Nested Class?</a:t>
            </a:r>
          </a:p>
        </p:txBody>
      </p:sp>
      <p:sp>
        <p:nvSpPr>
          <p:cNvPr id="522243"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b="1">
                <a:latin typeface="Tahoma" charset="0"/>
              </a:rPr>
              <a:t>Logical grouping of classes: jika kelas hanya digunakan oleh suatu kelas lain.</a:t>
            </a:r>
            <a:r>
              <a:rPr lang="en-US" altLang="en-US">
                <a:latin typeface="Tahoma" charset="0"/>
              </a:rPr>
              <a:t> </a:t>
            </a:r>
          </a:p>
          <a:p>
            <a:r>
              <a:rPr lang="en-US" altLang="en-US" b="1">
                <a:latin typeface="Tahoma" charset="0"/>
              </a:rPr>
              <a:t>Increased encapsulation: nested class dapat disembunyikan dari dunia luar.</a:t>
            </a:r>
            <a:r>
              <a:rPr lang="en-US" altLang="en-US">
                <a:latin typeface="Tahoma" charset="0"/>
              </a:rPr>
              <a:t> </a:t>
            </a:r>
          </a:p>
          <a:p>
            <a:r>
              <a:rPr lang="en-US" altLang="en-US" b="1">
                <a:latin typeface="Tahoma" charset="0"/>
              </a:rPr>
              <a:t>More readable, maintainable code</a:t>
            </a:r>
            <a:r>
              <a:rPr lang="en-US" altLang="en-US">
                <a:latin typeface="Tahoma" charset="0"/>
              </a:rPr>
              <a:t> </a:t>
            </a:r>
          </a:p>
        </p:txBody>
      </p:sp>
    </p:spTree>
    <p:extLst>
      <p:ext uri="{BB962C8B-B14F-4D97-AF65-F5344CB8AC3E}">
        <p14:creationId xmlns:p14="http://schemas.microsoft.com/office/powerpoint/2010/main" val="17127178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093D10D-FB4B-460B-9D1A-B86656C2D1C9}" type="slidenum">
              <a:rPr lang="en-US" altLang="en-US"/>
              <a:pPr/>
              <a:t>39</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42722"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Local dan Anonymous Inner Class</a:t>
            </a:r>
          </a:p>
        </p:txBody>
      </p:sp>
      <p:sp>
        <p:nvSpPr>
          <p:cNvPr id="542723" name="Rectangle 3"/>
          <p:cNvSpPr>
            <a:spLocks noGrp="1" noChangeArrowheads="1"/>
          </p:cNvSpPr>
          <p:nvPr>
            <p:ph type="body" idx="1"/>
          </p:nvPr>
        </p:nvSpPr>
        <p:spPr bwMode="auto">
          <a:xfrm>
            <a:off x="457200" y="1066800"/>
            <a:ext cx="8229600" cy="45259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en-US"/>
              <a:t>Local Inner Class</a:t>
            </a:r>
          </a:p>
          <a:p>
            <a:pPr lvl="1"/>
            <a:r>
              <a:rPr lang="en-US" altLang="en-US"/>
              <a:t>Inner class dideklarasi di dalam method.</a:t>
            </a:r>
          </a:p>
          <a:p>
            <a:r>
              <a:rPr lang="en-US" altLang="en-US"/>
              <a:t>Anonymous Inner Class</a:t>
            </a:r>
          </a:p>
          <a:p>
            <a:pPr lvl="1"/>
            <a:r>
              <a:rPr lang="en-US" altLang="en-US"/>
              <a:t>Deklarasi inner class di dalam method tanpa diberi nama.</a:t>
            </a:r>
          </a:p>
        </p:txBody>
      </p:sp>
    </p:spTree>
    <p:extLst>
      <p:ext uri="{BB962C8B-B14F-4D97-AF65-F5344CB8AC3E}">
        <p14:creationId xmlns:p14="http://schemas.microsoft.com/office/powerpoint/2010/main" val="119972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orientation</a:t>
            </a:r>
            <a:endParaRPr lang="en-US" dirty="0"/>
          </a:p>
        </p:txBody>
      </p:sp>
      <p:sp>
        <p:nvSpPr>
          <p:cNvPr id="3" name="Content Placeholder 2"/>
          <p:cNvSpPr>
            <a:spLocks noGrp="1"/>
          </p:cNvSpPr>
          <p:nvPr>
            <p:ph idx="1"/>
          </p:nvPr>
        </p:nvSpPr>
        <p:spPr/>
        <p:txBody>
          <a:bodyPr/>
          <a:lstStyle/>
          <a:p>
            <a:pPr marL="0" indent="0">
              <a:buNone/>
            </a:pPr>
            <a:r>
              <a:rPr lang="en-US" b="1" dirty="0" smtClean="0"/>
              <a:t>Objects are the heart of object orientation</a:t>
            </a:r>
          </a:p>
          <a:p>
            <a:pPr marL="0" indent="0">
              <a:buNone/>
            </a:pPr>
            <a:r>
              <a:rPr lang="en-US" dirty="0" smtClean="0"/>
              <a:t>Objects are representation of </a:t>
            </a:r>
            <a:r>
              <a:rPr lang="en-US" b="1" dirty="0" smtClean="0"/>
              <a:t>almost anything</a:t>
            </a:r>
            <a:r>
              <a:rPr lang="en-US" dirty="0" smtClean="0"/>
              <a:t> you need to model in a program.</a:t>
            </a:r>
          </a:p>
          <a:p>
            <a:pPr marL="0" indent="0">
              <a:buNone/>
            </a:pPr>
            <a:r>
              <a:rPr lang="en-US" dirty="0" smtClean="0"/>
              <a:t>The core most important thing of OO is to </a:t>
            </a:r>
            <a:r>
              <a:rPr lang="en-US" b="1" dirty="0" smtClean="0"/>
              <a:t>identify what objects </a:t>
            </a:r>
            <a:r>
              <a:rPr lang="en-US" dirty="0" smtClean="0"/>
              <a:t>the system contains, the </a:t>
            </a:r>
            <a:r>
              <a:rPr lang="en-US" b="1" dirty="0" smtClean="0"/>
              <a:t>behaviors</a:t>
            </a:r>
            <a:r>
              <a:rPr lang="en-US" dirty="0" smtClean="0"/>
              <a:t> and </a:t>
            </a:r>
            <a:r>
              <a:rPr lang="en-US" b="1" dirty="0" smtClean="0"/>
              <a:t>responsibilities</a:t>
            </a:r>
            <a:r>
              <a:rPr lang="en-US" dirty="0" smtClean="0"/>
              <a:t> of those objects, and how the </a:t>
            </a:r>
            <a:r>
              <a:rPr lang="en-US" b="1" dirty="0" smtClean="0"/>
              <a:t>objects interact</a:t>
            </a:r>
            <a:r>
              <a:rPr lang="en-US" dirty="0" smtClean="0"/>
              <a:t> with each other.</a:t>
            </a:r>
          </a:p>
          <a:p>
            <a:pPr marL="0" indent="0">
              <a:buNone/>
            </a:pPr>
            <a:r>
              <a:rPr lang="en-US" dirty="0" smtClean="0"/>
              <a:t>Having elegant design ease the implementation.</a:t>
            </a:r>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4</a:t>
            </a:fld>
            <a:endParaRPr lang="en-US"/>
          </a:p>
        </p:txBody>
      </p:sp>
    </p:spTree>
    <p:extLst>
      <p:ext uri="{BB962C8B-B14F-4D97-AF65-F5344CB8AC3E}">
        <p14:creationId xmlns:p14="http://schemas.microsoft.com/office/powerpoint/2010/main" val="18412700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7196FF4-7211-48A9-B231-53E3257107FD}" type="slidenum">
              <a:rPr lang="en-US" altLang="en-US"/>
              <a:pPr/>
              <a:t>40</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44770"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Local Inner Class</a:t>
            </a:r>
          </a:p>
        </p:txBody>
      </p:sp>
      <p:sp>
        <p:nvSpPr>
          <p:cNvPr id="544772" name="Text Box 4"/>
          <p:cNvSpPr txBox="1">
            <a:spLocks noChangeArrowheads="1"/>
          </p:cNvSpPr>
          <p:nvPr/>
        </p:nvSpPr>
        <p:spPr bwMode="auto">
          <a:xfrm>
            <a:off x="57150" y="1524000"/>
            <a:ext cx="9043988" cy="49911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Courier New" pitchFamily="49" charset="0"/>
              </a:rPr>
              <a:t>class Outer{</a:t>
            </a:r>
          </a:p>
          <a:p>
            <a:r>
              <a:rPr lang="en-US" altLang="en-US" sz="1600">
                <a:latin typeface="Courier New" pitchFamily="49" charset="0"/>
              </a:rPr>
              <a:t>	// int x=10;</a:t>
            </a:r>
          </a:p>
          <a:p>
            <a:r>
              <a:rPr lang="en-US" altLang="en-US" sz="1600">
                <a:latin typeface="Courier New" pitchFamily="49" charset="0"/>
              </a:rPr>
              <a:t>	public void m1(){</a:t>
            </a:r>
          </a:p>
          <a:p>
            <a:r>
              <a:rPr lang="en-US" altLang="en-US" sz="1600">
                <a:latin typeface="Courier New" pitchFamily="49" charset="0"/>
              </a:rPr>
              <a:t>		int y=20;</a:t>
            </a:r>
          </a:p>
          <a:p>
            <a:r>
              <a:rPr lang="en-US" altLang="en-US" sz="1600">
                <a:latin typeface="Courier New" pitchFamily="49" charset="0"/>
              </a:rPr>
              <a:t>		class Inner{</a:t>
            </a:r>
          </a:p>
          <a:p>
            <a:r>
              <a:rPr lang="en-US" altLang="en-US" sz="1600">
                <a:latin typeface="Courier New" pitchFamily="49" charset="0"/>
              </a:rPr>
              <a:t>			public void display(int x,int y){</a:t>
            </a:r>
          </a:p>
          <a:p>
            <a:r>
              <a:rPr lang="en-US" altLang="en-US" sz="1600">
                <a:latin typeface="Courier New" pitchFamily="49" charset="0"/>
              </a:rPr>
              <a:t>					System.out.println("SUM IS"+(x+y));</a:t>
            </a:r>
          </a:p>
          <a:p>
            <a:r>
              <a:rPr lang="en-US" altLang="en-US" sz="1600">
                <a:latin typeface="Courier New" pitchFamily="49" charset="0"/>
              </a:rPr>
              <a:t>			}</a:t>
            </a:r>
          </a:p>
          <a:p>
            <a:r>
              <a:rPr lang="en-US" altLang="en-US" sz="1600">
                <a:latin typeface="Courier New" pitchFamily="49" charset="0"/>
              </a:rPr>
              <a:t>		}</a:t>
            </a:r>
          </a:p>
          <a:p>
            <a:r>
              <a:rPr lang="en-US" altLang="en-US" sz="1600">
                <a:latin typeface="Courier New" pitchFamily="49" charset="0"/>
              </a:rPr>
              <a:t>		Inner in=new Inner();</a:t>
            </a:r>
          </a:p>
          <a:p>
            <a:r>
              <a:rPr lang="en-US" altLang="en-US" sz="1600">
                <a:latin typeface="Courier New" pitchFamily="49" charset="0"/>
              </a:rPr>
              <a:t>		in.display(10,20); //30</a:t>
            </a:r>
          </a:p>
          <a:p>
            <a:r>
              <a:rPr lang="en-US" altLang="en-US" sz="1600">
                <a:latin typeface="Courier New" pitchFamily="49" charset="0"/>
              </a:rPr>
              <a:t>		in.display(100,200); //300</a:t>
            </a:r>
          </a:p>
          <a:p>
            <a:r>
              <a:rPr lang="en-US" altLang="en-US" sz="1600">
                <a:latin typeface="Courier New" pitchFamily="49" charset="0"/>
              </a:rPr>
              <a:t>	}</a:t>
            </a:r>
          </a:p>
          <a:p>
            <a:endParaRPr lang="en-US" altLang="en-US" sz="1600">
              <a:latin typeface="Courier New" pitchFamily="49" charset="0"/>
            </a:endParaRPr>
          </a:p>
          <a:p>
            <a:r>
              <a:rPr lang="en-US" altLang="en-US" sz="1600">
                <a:latin typeface="Courier New" pitchFamily="49" charset="0"/>
              </a:rPr>
              <a:t>	public static void main(String ar[]){</a:t>
            </a:r>
          </a:p>
          <a:p>
            <a:r>
              <a:rPr lang="en-US" altLang="en-US" sz="1600">
                <a:latin typeface="Courier New" pitchFamily="49" charset="0"/>
              </a:rPr>
              <a:t>		Outer o=new Outer();</a:t>
            </a:r>
          </a:p>
          <a:p>
            <a:r>
              <a:rPr lang="en-US" altLang="en-US" sz="1600">
                <a:latin typeface="Courier New" pitchFamily="49" charset="0"/>
              </a:rPr>
              <a:t>		o.m1();</a:t>
            </a:r>
          </a:p>
          <a:p>
            <a:r>
              <a:rPr lang="en-US" altLang="en-US" sz="1600">
                <a:latin typeface="Courier New" pitchFamily="49" charset="0"/>
              </a:rPr>
              <a:t>	}</a:t>
            </a:r>
          </a:p>
          <a:p>
            <a:r>
              <a:rPr lang="en-US" altLang="en-US" sz="1600">
                <a:latin typeface="Courier New" pitchFamily="49" charset="0"/>
              </a:rPr>
              <a:t>}</a:t>
            </a:r>
          </a:p>
          <a:p>
            <a:endParaRPr lang="en-US" altLang="en-US" sz="1600">
              <a:latin typeface="Courier New" pitchFamily="49" charset="0"/>
            </a:endParaRPr>
          </a:p>
        </p:txBody>
      </p:sp>
    </p:spTree>
    <p:extLst>
      <p:ext uri="{BB962C8B-B14F-4D97-AF65-F5344CB8AC3E}">
        <p14:creationId xmlns:p14="http://schemas.microsoft.com/office/powerpoint/2010/main" val="28750867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9918255-A704-45A4-916F-96132F941C20}" type="slidenum">
              <a:rPr lang="en-US" altLang="en-US"/>
              <a:pPr/>
              <a:t>41</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4374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Anonymous Inner Class</a:t>
            </a:r>
          </a:p>
        </p:txBody>
      </p:sp>
      <p:sp>
        <p:nvSpPr>
          <p:cNvPr id="543748" name="Text Box 4"/>
          <p:cNvSpPr txBox="1">
            <a:spLocks noChangeArrowheads="1"/>
          </p:cNvSpPr>
          <p:nvPr/>
        </p:nvSpPr>
        <p:spPr bwMode="auto">
          <a:xfrm>
            <a:off x="80963" y="1143000"/>
            <a:ext cx="8990012" cy="54800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Courier New" pitchFamily="49" charset="0"/>
              </a:rPr>
              <a:t>class Popcorn</a:t>
            </a:r>
          </a:p>
          <a:p>
            <a:r>
              <a:rPr lang="en-US" altLang="en-US" sz="1600">
                <a:latin typeface="Courier New" pitchFamily="49" charset="0"/>
              </a:rPr>
              <a:t>{</a:t>
            </a:r>
          </a:p>
          <a:p>
            <a:r>
              <a:rPr lang="en-US" altLang="en-US" sz="1600">
                <a:latin typeface="Courier New" pitchFamily="49" charset="0"/>
              </a:rPr>
              <a:t>	public void eat(){</a:t>
            </a:r>
          </a:p>
          <a:p>
            <a:r>
              <a:rPr lang="en-US" altLang="en-US" sz="1600">
                <a:latin typeface="Courier New" pitchFamily="49" charset="0"/>
              </a:rPr>
              <a:t>		System.out.println("so sweet");</a:t>
            </a:r>
          </a:p>
          <a:p>
            <a:r>
              <a:rPr lang="en-US" altLang="en-US" sz="1600">
                <a:latin typeface="Courier New" pitchFamily="49" charset="0"/>
              </a:rPr>
              <a:t>	}</a:t>
            </a:r>
          </a:p>
          <a:p>
            <a:r>
              <a:rPr lang="en-US" altLang="en-US" sz="1600">
                <a:latin typeface="Courier New" pitchFamily="49" charset="0"/>
              </a:rPr>
              <a:t>	class Sample{</a:t>
            </a:r>
          </a:p>
          <a:p>
            <a:r>
              <a:rPr lang="en-US" altLang="en-US" sz="1600">
                <a:latin typeface="Courier New" pitchFamily="49" charset="0"/>
              </a:rPr>
              <a:t>		public void method(){</a:t>
            </a:r>
          </a:p>
          <a:p>
            <a:r>
              <a:rPr lang="en-US" altLang="en-US" sz="1600">
                <a:latin typeface="Courier New" pitchFamily="49" charset="0"/>
              </a:rPr>
              <a:t>			Popcorn p=new Popcorn() </a:t>
            </a:r>
            <a:r>
              <a:rPr lang="en-US" altLang="en-US" sz="1600">
                <a:solidFill>
                  <a:schemeClr val="tx2"/>
                </a:solidFill>
                <a:latin typeface="Courier New" pitchFamily="49" charset="0"/>
              </a:rPr>
              <a:t>// no semicolon (;) here</a:t>
            </a:r>
          </a:p>
          <a:p>
            <a:r>
              <a:rPr lang="en-US" altLang="en-US" sz="1600">
                <a:latin typeface="Courier New" pitchFamily="49" charset="0"/>
              </a:rPr>
              <a:t>			{</a:t>
            </a:r>
          </a:p>
          <a:p>
            <a:r>
              <a:rPr lang="en-US" altLang="en-US" sz="1600">
                <a:latin typeface="Courier New" pitchFamily="49" charset="0"/>
              </a:rPr>
              <a:t>				public void eat(){</a:t>
            </a:r>
          </a:p>
          <a:p>
            <a:r>
              <a:rPr lang="en-US" altLang="en-US" sz="1600">
                <a:latin typeface="Courier New" pitchFamily="49" charset="0"/>
              </a:rPr>
              <a:t>					System.out.println("so spicy");</a:t>
            </a:r>
          </a:p>
          <a:p>
            <a:r>
              <a:rPr lang="en-US" altLang="en-US" sz="1600">
                <a:latin typeface="Courier New" pitchFamily="49" charset="0"/>
              </a:rPr>
              <a:t>				}</a:t>
            </a:r>
          </a:p>
          <a:p>
            <a:r>
              <a:rPr lang="en-US" altLang="en-US" sz="1600">
                <a:latin typeface="Courier New" pitchFamily="49" charset="0"/>
              </a:rPr>
              <a:t>		    }; // with out semicolon (;) leads compile time error</a:t>
            </a:r>
          </a:p>
          <a:p>
            <a:r>
              <a:rPr lang="en-US" altLang="en-US" sz="1600">
                <a:latin typeface="Courier New" pitchFamily="49" charset="0"/>
              </a:rPr>
              <a:t>			p.eat(); // so spicy</a:t>
            </a:r>
          </a:p>
          <a:p>
            <a:r>
              <a:rPr lang="en-US" altLang="en-US" sz="1600">
                <a:latin typeface="Courier New" pitchFamily="49" charset="0"/>
              </a:rPr>
              <a:t>		}</a:t>
            </a:r>
          </a:p>
          <a:p>
            <a:r>
              <a:rPr lang="en-US" altLang="en-US" sz="1600">
                <a:latin typeface="Courier New" pitchFamily="49" charset="0"/>
              </a:rPr>
              <a:t>	}</a:t>
            </a:r>
          </a:p>
          <a:p>
            <a:r>
              <a:rPr lang="en-US" altLang="en-US" sz="1600">
                <a:latin typeface="Courier New" pitchFamily="49" charset="0"/>
              </a:rPr>
              <a:t>	public static void main(String arg[]){</a:t>
            </a:r>
          </a:p>
          <a:p>
            <a:r>
              <a:rPr lang="en-US" altLang="en-US" sz="1600">
                <a:latin typeface="Courier New" pitchFamily="49" charset="0"/>
              </a:rPr>
              <a:t>			Popcorn p = new Popcorn();</a:t>
            </a:r>
          </a:p>
          <a:p>
            <a:r>
              <a:rPr lang="en-US" altLang="en-US" sz="1600">
                <a:latin typeface="Courier New" pitchFamily="49" charset="0"/>
              </a:rPr>
              <a:t>			Popcorn.Sample g = p.new Sample();</a:t>
            </a:r>
          </a:p>
          <a:p>
            <a:r>
              <a:rPr lang="en-US" altLang="en-US" sz="1600">
                <a:latin typeface="Courier New" pitchFamily="49" charset="0"/>
              </a:rPr>
              <a:t>			g.method();</a:t>
            </a:r>
          </a:p>
          <a:p>
            <a:r>
              <a:rPr lang="en-US" altLang="en-US" sz="1600">
                <a:latin typeface="Courier New" pitchFamily="49" charset="0"/>
              </a:rPr>
              <a:t>	}</a:t>
            </a:r>
          </a:p>
          <a:p>
            <a:r>
              <a:rPr lang="en-US" altLang="en-US" sz="1600">
                <a:latin typeface="Courier New" pitchFamily="49" charset="0"/>
              </a:rPr>
              <a:t>}</a:t>
            </a:r>
          </a:p>
        </p:txBody>
      </p:sp>
    </p:spTree>
    <p:extLst>
      <p:ext uri="{BB962C8B-B14F-4D97-AF65-F5344CB8AC3E}">
        <p14:creationId xmlns:p14="http://schemas.microsoft.com/office/powerpoint/2010/main" val="28530456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E6F7375-4CEF-4B18-BB92-F18A4E77878E}" type="slidenum">
              <a:rPr lang="en-US" altLang="en-US"/>
              <a:pPr/>
              <a:t>42</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52326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Summary of Nested Class</a:t>
            </a:r>
          </a:p>
        </p:txBody>
      </p:sp>
      <p:graphicFrame>
        <p:nvGraphicFramePr>
          <p:cNvPr id="523267" name="Object 3"/>
          <p:cNvGraphicFramePr>
            <a:graphicFrameLocks noGrp="1" noChangeAspect="1"/>
          </p:cNvGraphicFramePr>
          <p:nvPr>
            <p:ph idx="1"/>
          </p:nvPr>
        </p:nvGraphicFramePr>
        <p:xfrm>
          <a:off x="1524000" y="1676400"/>
          <a:ext cx="5943600" cy="2538413"/>
        </p:xfrm>
        <a:graphic>
          <a:graphicData uri="http://schemas.openxmlformats.org/presentationml/2006/ole">
            <mc:AlternateContent xmlns:mc="http://schemas.openxmlformats.org/markup-compatibility/2006">
              <mc:Choice xmlns:v="urn:schemas-microsoft-com:vml" Requires="v">
                <p:oleObj spid="_x0000_s12305" name="Bitmap Image" r:id="rId4" imgW="4067743" imgH="1619476" progId="Paint.Picture">
                  <p:embed/>
                </p:oleObj>
              </mc:Choice>
              <mc:Fallback>
                <p:oleObj name="Bitmap Image" r:id="rId4" imgW="4067743" imgH="1619476"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676400"/>
                        <a:ext cx="5943600" cy="2538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452389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O F</a:t>
            </a:r>
            <a:endParaRPr lang="en-US" dirty="0"/>
          </a:p>
        </p:txBody>
      </p:sp>
      <p:sp>
        <p:nvSpPr>
          <p:cNvPr id="3" name="Content Placeholder 2"/>
          <p:cNvSpPr>
            <a:spLocks noGrp="1"/>
          </p:cNvSpPr>
          <p:nvPr>
            <p:ph idx="1"/>
          </p:nvPr>
        </p:nvSpPr>
        <p:spPr/>
        <p:txBody>
          <a:bodyPr/>
          <a:lstStyle/>
          <a:p>
            <a:pPr marL="0" indent="0" algn="ctr">
              <a:buNone/>
            </a:pPr>
            <a:endParaRPr lang="en-US" b="1" dirty="0" smtClean="0"/>
          </a:p>
          <a:p>
            <a:pPr marL="0" indent="0" algn="ctr">
              <a:buNone/>
            </a:pPr>
            <a:endParaRPr lang="en-US" b="1" dirty="0" smtClean="0"/>
          </a:p>
          <a:p>
            <a:pPr marL="0" indent="0" algn="ctr">
              <a:buNone/>
            </a:pPr>
            <a:r>
              <a:rPr lang="en-US" b="1" i="1" dirty="0"/>
              <a:t>“Programming is fun</a:t>
            </a:r>
          </a:p>
          <a:p>
            <a:pPr marL="0" indent="0" algn="ctr">
              <a:buNone/>
            </a:pPr>
            <a:r>
              <a:rPr lang="en-US" b="1" i="1" dirty="0"/>
              <a:t>but only if you get it in a right-way” </a:t>
            </a:r>
            <a:endParaRPr lang="en-US" b="1" dirty="0"/>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43</a:t>
            </a:fld>
            <a:endParaRPr lang="en-US"/>
          </a:p>
        </p:txBody>
      </p:sp>
    </p:spTree>
    <p:extLst>
      <p:ext uri="{BB962C8B-B14F-4D97-AF65-F5344CB8AC3E}">
        <p14:creationId xmlns:p14="http://schemas.microsoft.com/office/powerpoint/2010/main" val="976635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2956ED0-C6B1-4F5F-94A1-7DB900E18BB9}" type="slidenum">
              <a:rPr lang="en-US" altLang="en-US"/>
              <a:pPr/>
              <a:t>5</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06210"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endParaRPr lang="en-US" altLang="en-US" dirty="0"/>
          </a:p>
        </p:txBody>
      </p:sp>
      <p:sp>
        <p:nvSpPr>
          <p:cNvPr id="606211"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ltLang="en-US" dirty="0"/>
          </a:p>
        </p:txBody>
      </p:sp>
      <p:sp>
        <p:nvSpPr>
          <p:cNvPr id="2" name="Rectangle 1"/>
          <p:cNvSpPr/>
          <p:nvPr/>
        </p:nvSpPr>
        <p:spPr>
          <a:xfrm>
            <a:off x="3197460" y="2967335"/>
            <a:ext cx="2749086"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Interface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87470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Autofit/>
          </a:bodyPr>
          <a:lstStyle/>
          <a:p>
            <a:r>
              <a:rPr lang="en-US" sz="2000" dirty="0"/>
              <a:t>As you've already learned, objects define their interaction with the outside world through the methods that they expose. </a:t>
            </a:r>
            <a:endParaRPr lang="en-US" sz="2000" dirty="0" smtClean="0"/>
          </a:p>
          <a:p>
            <a:r>
              <a:rPr lang="en-US" sz="2000" dirty="0" smtClean="0"/>
              <a:t>Methods </a:t>
            </a:r>
            <a:r>
              <a:rPr lang="en-US" sz="2000" dirty="0"/>
              <a:t>form the object's </a:t>
            </a:r>
            <a:r>
              <a:rPr lang="en-US" sz="2000" i="1" dirty="0"/>
              <a:t>interface</a:t>
            </a:r>
            <a:r>
              <a:rPr lang="en-US" sz="2000" dirty="0"/>
              <a:t> with the outside world; the buttons on the front of your television set, for example, are the interface between you and the electrical wiring on the other side of its plastic casing. You press the "power" button to turn the television on and off</a:t>
            </a:r>
            <a:r>
              <a:rPr lang="en-US" sz="2000" dirty="0" smtClean="0"/>
              <a:t>.</a:t>
            </a:r>
          </a:p>
          <a:p>
            <a:r>
              <a:rPr lang="en-US" sz="2000" dirty="0"/>
              <a:t>Implementing an interface allows a class to become more formal about the behavior it promises to provide. </a:t>
            </a:r>
            <a:endParaRPr lang="en-US" sz="2000" dirty="0" smtClean="0"/>
          </a:p>
          <a:p>
            <a:pPr lvl="1"/>
            <a:r>
              <a:rPr lang="en-US" sz="2000" dirty="0" smtClean="0"/>
              <a:t>Interfaces </a:t>
            </a:r>
            <a:r>
              <a:rPr lang="en-US" sz="2000" dirty="0"/>
              <a:t>form a contract between the class and the outside world, and this contract is enforced at build time by the compiler. </a:t>
            </a:r>
            <a:endParaRPr lang="en-US" sz="2000" dirty="0" smtClean="0"/>
          </a:p>
          <a:p>
            <a:pPr lvl="1"/>
            <a:r>
              <a:rPr lang="en-US" sz="2000" dirty="0" smtClean="0"/>
              <a:t>If </a:t>
            </a:r>
            <a:r>
              <a:rPr lang="en-US" sz="2000" dirty="0"/>
              <a:t>your class claims to implement an interface, all methods defined by that interface must appear in its source code before the class will successfully compile.</a:t>
            </a:r>
          </a:p>
        </p:txBody>
      </p:sp>
      <p:sp>
        <p:nvSpPr>
          <p:cNvPr id="4" name="Footer Placeholder 3"/>
          <p:cNvSpPr>
            <a:spLocks noGrp="1"/>
          </p:cNvSpPr>
          <p:nvPr>
            <p:ph type="ftr" sz="quarter" idx="11"/>
          </p:nvPr>
        </p:nvSpPr>
        <p:spPr/>
        <p:txBody>
          <a:bodyPr/>
          <a:lstStyle/>
          <a:p>
            <a:r>
              <a:rPr lang="en-US" smtClean="0"/>
              <a:t>W06-S1-Interface, Abstract Class &amp; Nested Class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6</a:t>
            </a:fld>
            <a:endParaRPr lang="en-US"/>
          </a:p>
        </p:txBody>
      </p:sp>
    </p:spTree>
    <p:extLst>
      <p:ext uri="{BB962C8B-B14F-4D97-AF65-F5344CB8AC3E}">
        <p14:creationId xmlns:p14="http://schemas.microsoft.com/office/powerpoint/2010/main" val="2686683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08785DE-72D8-4290-8978-555B54A9450F}" type="slidenum">
              <a:rPr lang="en-US" altLang="en-US"/>
              <a:pPr/>
              <a:t>7</a:t>
            </a:fld>
            <a:endParaRPr lang="en-US" altLang="en-US"/>
          </a:p>
        </p:txBody>
      </p:sp>
      <p:sp>
        <p:nvSpPr>
          <p:cNvPr id="5"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3858"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What is interface?</a:t>
            </a:r>
          </a:p>
        </p:txBody>
      </p:sp>
      <p:sp>
        <p:nvSpPr>
          <p:cNvPr id="633859" name="Rectangle 3"/>
          <p:cNvSpPr>
            <a:spLocks noGrp="1" noChangeArrowheads="1"/>
          </p:cNvSpPr>
          <p:nvPr>
            <p:ph type="body" idx="1"/>
          </p:nvPr>
        </p:nvSpPr>
        <p:spPr bwMode="auto">
          <a:xfrm>
            <a:off x="457200" y="1600200"/>
            <a:ext cx="8153400" cy="35814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90000"/>
              </a:lnSpc>
            </a:pPr>
            <a:r>
              <a:rPr lang="en-US" altLang="en-US" sz="2400" dirty="0"/>
              <a:t>There are a number of situations in software engineering when it is important for disparate groups of programmers to agree to a "contract" that spells out how their software interacts. Each group should be able to write their code without any knowledge of how the other group's code is written. </a:t>
            </a:r>
          </a:p>
          <a:p>
            <a:pPr>
              <a:lnSpc>
                <a:spcPct val="90000"/>
              </a:lnSpc>
            </a:pPr>
            <a:r>
              <a:rPr lang="en-US" altLang="en-US" sz="2400" dirty="0"/>
              <a:t>Generally speaking, </a:t>
            </a:r>
            <a:r>
              <a:rPr lang="en-US" altLang="en-US" sz="2400" i="1" dirty="0"/>
              <a:t>interfaces</a:t>
            </a:r>
            <a:r>
              <a:rPr lang="en-US" altLang="en-US" sz="2400" dirty="0"/>
              <a:t> are such </a:t>
            </a:r>
            <a:r>
              <a:rPr lang="en-US" altLang="en-US" sz="2400" b="1" dirty="0"/>
              <a:t>contracts</a:t>
            </a:r>
            <a:r>
              <a:rPr lang="en-US" altLang="en-US" sz="2400" dirty="0"/>
              <a:t>. </a:t>
            </a:r>
          </a:p>
          <a:p>
            <a:pPr>
              <a:lnSpc>
                <a:spcPct val="90000"/>
              </a:lnSpc>
            </a:pPr>
            <a:r>
              <a:rPr lang="en-US" altLang="en-US" sz="2400" u="sng" dirty="0"/>
              <a:t>An </a:t>
            </a:r>
            <a:r>
              <a:rPr lang="en-US" altLang="en-US" sz="2400" i="1" u="sng" dirty="0"/>
              <a:t>interface</a:t>
            </a:r>
            <a:r>
              <a:rPr lang="en-US" altLang="en-US" sz="2400" dirty="0"/>
              <a:t> is a reference type, similar to a class, that can contain </a:t>
            </a:r>
            <a:r>
              <a:rPr lang="en-US" altLang="en-US" sz="2400" i="1" dirty="0"/>
              <a:t>only</a:t>
            </a:r>
            <a:r>
              <a:rPr lang="en-US" altLang="en-US" sz="2400" dirty="0"/>
              <a:t> </a:t>
            </a:r>
            <a:r>
              <a:rPr lang="en-US" altLang="en-US" sz="2400" b="1" dirty="0"/>
              <a:t>constants</a:t>
            </a:r>
            <a:r>
              <a:rPr lang="en-US" altLang="en-US" sz="2400" dirty="0"/>
              <a:t>, </a:t>
            </a:r>
            <a:r>
              <a:rPr lang="en-US" altLang="en-US" sz="2400" b="1" dirty="0"/>
              <a:t>method signatures</a:t>
            </a:r>
            <a:r>
              <a:rPr lang="en-US" altLang="en-US" sz="2400" dirty="0"/>
              <a:t>, and </a:t>
            </a:r>
            <a:r>
              <a:rPr lang="en-US" altLang="en-US" sz="2400" b="1" dirty="0"/>
              <a:t>nested types</a:t>
            </a:r>
            <a:r>
              <a:rPr lang="en-US" altLang="en-US" sz="2400" dirty="0"/>
              <a:t>.</a:t>
            </a:r>
          </a:p>
          <a:p>
            <a:pPr>
              <a:lnSpc>
                <a:spcPct val="90000"/>
              </a:lnSpc>
            </a:pPr>
            <a:endParaRPr lang="en-US" altLang="en-US" sz="2400" dirty="0"/>
          </a:p>
        </p:txBody>
      </p:sp>
    </p:spTree>
    <p:extLst>
      <p:ext uri="{BB962C8B-B14F-4D97-AF65-F5344CB8AC3E}">
        <p14:creationId xmlns:p14="http://schemas.microsoft.com/office/powerpoint/2010/main" val="628589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C60B414C-637E-4EA7-A9DE-558F77413DCA}" type="slidenum">
              <a:rPr lang="en-US" altLang="en-US"/>
              <a:pPr/>
              <a:t>8</a:t>
            </a:fld>
            <a:endParaRPr lang="en-US" altLang="en-US"/>
          </a:p>
        </p:txBody>
      </p:sp>
      <p:sp>
        <p:nvSpPr>
          <p:cNvPr id="7" name="Footer Placeholder 4"/>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4882"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How to define an Interface?</a:t>
            </a:r>
          </a:p>
        </p:txBody>
      </p:sp>
      <p:sp>
        <p:nvSpPr>
          <p:cNvPr id="634883" name="Text Box 3"/>
          <p:cNvSpPr txBox="1">
            <a:spLocks noChangeArrowheads="1"/>
          </p:cNvSpPr>
          <p:nvPr/>
        </p:nvSpPr>
        <p:spPr bwMode="auto">
          <a:xfrm>
            <a:off x="762000" y="3048000"/>
            <a:ext cx="6442075" cy="2031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latin typeface="Courier New" pitchFamily="49" charset="0"/>
              </a:rPr>
              <a:t>[public/friend] interface </a:t>
            </a:r>
            <a:r>
              <a:rPr lang="en-US" altLang="en-US" sz="1400" dirty="0" err="1">
                <a:latin typeface="Courier New" pitchFamily="49" charset="0"/>
              </a:rPr>
              <a:t>InterfaceName</a:t>
            </a:r>
            <a:r>
              <a:rPr lang="en-US" altLang="en-US" sz="1400" dirty="0">
                <a:latin typeface="Courier New" pitchFamily="49" charset="0"/>
              </a:rPr>
              <a:t>{</a:t>
            </a:r>
          </a:p>
          <a:p>
            <a:r>
              <a:rPr lang="en-US" altLang="en-US" sz="1400" dirty="0">
                <a:latin typeface="Courier New" pitchFamily="49" charset="0"/>
              </a:rPr>
              <a:t>        // constant declarations, if any </a:t>
            </a:r>
          </a:p>
          <a:p>
            <a:r>
              <a:rPr lang="en-US" altLang="en-US" sz="1400" dirty="0">
                <a:latin typeface="Courier New" pitchFamily="49" charset="0"/>
              </a:rPr>
              <a:t>        double PI = 3.14;</a:t>
            </a:r>
          </a:p>
          <a:p>
            <a:r>
              <a:rPr lang="en-US" altLang="en-US" sz="1400" dirty="0">
                <a:latin typeface="Courier New" pitchFamily="49" charset="0"/>
              </a:rPr>
              <a:t>        </a:t>
            </a:r>
          </a:p>
          <a:p>
            <a:r>
              <a:rPr lang="en-US" altLang="en-US" sz="1400" dirty="0">
                <a:latin typeface="Courier New" pitchFamily="49" charset="0"/>
              </a:rPr>
              <a:t>        // method signatures, without body</a:t>
            </a:r>
          </a:p>
          <a:p>
            <a:r>
              <a:rPr lang="en-US" altLang="en-US" sz="1400" dirty="0">
                <a:latin typeface="Courier New" pitchFamily="49" charset="0"/>
              </a:rPr>
              <a:t>       </a:t>
            </a:r>
            <a:r>
              <a:rPr lang="en-US" altLang="en-US" sz="1400" dirty="0" err="1">
                <a:latin typeface="Courier New" pitchFamily="49" charset="0"/>
              </a:rPr>
              <a:t>int</a:t>
            </a:r>
            <a:r>
              <a:rPr lang="en-US" altLang="en-US" sz="1400" dirty="0">
                <a:latin typeface="Courier New" pitchFamily="49" charset="0"/>
              </a:rPr>
              <a:t> method1();</a:t>
            </a:r>
          </a:p>
          <a:p>
            <a:r>
              <a:rPr lang="en-US" altLang="en-US" sz="1400" dirty="0">
                <a:latin typeface="Courier New" pitchFamily="49" charset="0"/>
              </a:rPr>
              <a:t>       void method2(String str1);</a:t>
            </a:r>
          </a:p>
          <a:p>
            <a:endParaRPr lang="en-US" altLang="en-US" sz="1400" dirty="0">
              <a:latin typeface="Courier New" pitchFamily="49" charset="0"/>
            </a:endParaRPr>
          </a:p>
          <a:p>
            <a:r>
              <a:rPr lang="en-US" altLang="en-US" sz="1400" dirty="0">
                <a:latin typeface="Courier New" pitchFamily="49" charset="0"/>
              </a:rPr>
              <a:t>}</a:t>
            </a:r>
          </a:p>
        </p:txBody>
      </p:sp>
      <p:sp>
        <p:nvSpPr>
          <p:cNvPr id="634884" name="Text Box 4"/>
          <p:cNvSpPr txBox="1">
            <a:spLocks noChangeArrowheads="1"/>
          </p:cNvSpPr>
          <p:nvPr/>
        </p:nvSpPr>
        <p:spPr bwMode="auto">
          <a:xfrm>
            <a:off x="381000" y="1219200"/>
            <a:ext cx="7391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i="1"/>
              <a:t>…. </a:t>
            </a:r>
            <a:r>
              <a:rPr lang="en-US" altLang="en-US" sz="2400"/>
              <a:t>can contain </a:t>
            </a:r>
            <a:r>
              <a:rPr lang="en-US" altLang="en-US" sz="2400" i="1"/>
              <a:t>only</a:t>
            </a:r>
            <a:r>
              <a:rPr lang="en-US" altLang="en-US" sz="2400"/>
              <a:t> </a:t>
            </a:r>
            <a:r>
              <a:rPr lang="en-US" altLang="en-US" sz="2400" b="1"/>
              <a:t>constants</a:t>
            </a:r>
            <a:r>
              <a:rPr lang="en-US" altLang="en-US" sz="2400"/>
              <a:t>, </a:t>
            </a:r>
            <a:r>
              <a:rPr lang="en-US" altLang="en-US" sz="2400" b="1"/>
              <a:t>method signatures</a:t>
            </a:r>
            <a:r>
              <a:rPr lang="en-US" altLang="en-US" sz="2400"/>
              <a:t>, and </a:t>
            </a:r>
            <a:r>
              <a:rPr lang="en-US" altLang="en-US" sz="2400" b="1"/>
              <a:t>nested types</a:t>
            </a:r>
            <a:r>
              <a:rPr lang="en-US" altLang="en-US" sz="2400"/>
              <a:t>.</a:t>
            </a:r>
          </a:p>
        </p:txBody>
      </p:sp>
      <p:sp>
        <p:nvSpPr>
          <p:cNvPr id="634885" name="Text Box 5"/>
          <p:cNvSpPr txBox="1">
            <a:spLocks noChangeArrowheads="1"/>
          </p:cNvSpPr>
          <p:nvPr/>
        </p:nvSpPr>
        <p:spPr bwMode="auto">
          <a:xfrm>
            <a:off x="762000" y="5181600"/>
            <a:ext cx="5311775" cy="1474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public </a:t>
            </a:r>
            <a:r>
              <a:rPr lang="en-US" altLang="en-US" b="1"/>
              <a:t>interface</a:t>
            </a:r>
            <a:r>
              <a:rPr lang="en-US" altLang="en-US"/>
              <a:t> Relation {</a:t>
            </a:r>
          </a:p>
          <a:p>
            <a:r>
              <a:rPr lang="en-US" altLang="en-US" b="1"/>
              <a:t>	public</a:t>
            </a:r>
            <a:r>
              <a:rPr lang="en-US" altLang="en-US"/>
              <a:t> </a:t>
            </a:r>
            <a:r>
              <a:rPr lang="en-US" altLang="en-US" b="1"/>
              <a:t>boolean</a:t>
            </a:r>
            <a:r>
              <a:rPr lang="en-US" altLang="en-US"/>
              <a:t> isEqual(Object o);</a:t>
            </a:r>
          </a:p>
          <a:p>
            <a:r>
              <a:rPr lang="en-US" altLang="en-US" b="1"/>
              <a:t>	public</a:t>
            </a:r>
            <a:r>
              <a:rPr lang="en-US" altLang="en-US"/>
              <a:t> </a:t>
            </a:r>
            <a:r>
              <a:rPr lang="en-US" altLang="en-US" b="1"/>
              <a:t>boolean</a:t>
            </a:r>
            <a:r>
              <a:rPr lang="en-US" altLang="en-US"/>
              <a:t> isGreaterThan(Object o);</a:t>
            </a:r>
          </a:p>
          <a:p>
            <a:r>
              <a:rPr lang="en-US" altLang="en-US" b="1"/>
              <a:t>	public</a:t>
            </a:r>
            <a:r>
              <a:rPr lang="en-US" altLang="en-US"/>
              <a:t> </a:t>
            </a:r>
            <a:r>
              <a:rPr lang="en-US" altLang="en-US" b="1"/>
              <a:t>boolean</a:t>
            </a:r>
            <a:r>
              <a:rPr lang="en-US" altLang="en-US"/>
              <a:t> isLessThan(Object o);</a:t>
            </a:r>
          </a:p>
          <a:p>
            <a:r>
              <a:rPr lang="en-US" altLang="en-US"/>
              <a:t>}</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8075" y="1630362"/>
            <a:ext cx="3540125" cy="1217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19266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B3A08797-3558-4FB0-9817-022B6236228A}" type="slidenum">
              <a:rPr lang="en-US" altLang="en-US"/>
              <a:pPr/>
              <a:t>9</a:t>
            </a:fld>
            <a:endParaRPr lang="en-US" altLang="en-US"/>
          </a:p>
        </p:txBody>
      </p:sp>
      <p:sp>
        <p:nvSpPr>
          <p:cNvPr id="6" name="Footer Placeholder 5"/>
          <p:cNvSpPr>
            <a:spLocks noGrp="1"/>
          </p:cNvSpPr>
          <p:nvPr>
            <p:ph type="ftr" sz="quarter" idx="11"/>
          </p:nvPr>
        </p:nvSpPr>
        <p:spPr/>
        <p:txBody>
          <a:bodyPr/>
          <a:lstStyle/>
          <a:p>
            <a:r>
              <a:rPr lang="en-US" altLang="en-US" smtClean="0"/>
              <a:t>W06-S1-Interface, Abstract Class &amp; Nested Class</a:t>
            </a:r>
            <a:endParaRPr lang="en-US" altLang="en-US"/>
          </a:p>
        </p:txBody>
      </p:sp>
      <p:sp>
        <p:nvSpPr>
          <p:cNvPr id="635906" name="Rectangle 2"/>
          <p:cNvSpPr>
            <a:spLocks noGrp="1" noChangeArrowheads="1"/>
          </p:cNvSpPr>
          <p:nvPr>
            <p:ph type="title"/>
          </p:nvPr>
        </p:nvSpPr>
        <p:spPr bwMode="auto">
          <a:xfrm>
            <a:off x="457200" y="274638"/>
            <a:ext cx="8229600" cy="715962"/>
          </a:xfrm>
          <a:solidFill>
            <a:schemeClr val="accent1"/>
          </a:solidFill>
        </p:spPr>
        <p:txBody>
          <a:bodyPr vert="horz" lIns="91440" tIns="45720" rIns="91440" bIns="45720" rtlCol="0" anchor="ctr">
            <a:normAutofit/>
          </a:bodyPr>
          <a:lstStyle/>
          <a:p>
            <a:pPr algn="l"/>
            <a:r>
              <a:rPr lang="en-US" altLang="en-US" sz="4000" b="1">
                <a:solidFill>
                  <a:schemeClr val="bg1"/>
                </a:solidFill>
              </a:rPr>
              <a:t>Mengapa Interface?</a:t>
            </a:r>
          </a:p>
        </p:txBody>
      </p:sp>
      <p:sp>
        <p:nvSpPr>
          <p:cNvPr id="635907" name="Rectangle 3"/>
          <p:cNvSpPr>
            <a:spLocks noGrp="1" noChangeArrowheads="1"/>
          </p:cNvSpPr>
          <p:nvPr>
            <p:ph type="body" sz="half" idx="1"/>
          </p:nvPr>
        </p:nvSpPr>
        <p:spPr bwMode="auto">
          <a:xfrm>
            <a:off x="457200" y="1295400"/>
            <a:ext cx="8458200" cy="1143000"/>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533400" indent="-533400">
              <a:lnSpc>
                <a:spcPct val="90000"/>
              </a:lnSpc>
              <a:buFontTx/>
              <a:buAutoNum type="arabicPeriod"/>
            </a:pPr>
            <a:r>
              <a:rPr lang="en-US" altLang="en-US" sz="2400"/>
              <a:t>Kelas-kelas yang berada pada inheritance tree yang berbeda bisa dipaksa (contract) untuk memiliki method tertentu (sama) dengan implement suatu interface.</a:t>
            </a:r>
          </a:p>
        </p:txBody>
      </p:sp>
      <p:graphicFrame>
        <p:nvGraphicFramePr>
          <p:cNvPr id="635908" name="Object 4"/>
          <p:cNvGraphicFramePr>
            <a:graphicFrameLocks noGrp="1" noChangeAspect="1"/>
          </p:cNvGraphicFramePr>
          <p:nvPr>
            <p:ph sz="half" idx="2"/>
          </p:nvPr>
        </p:nvGraphicFramePr>
        <p:xfrm>
          <a:off x="1447800" y="2514600"/>
          <a:ext cx="6400800" cy="4195763"/>
        </p:xfrm>
        <a:graphic>
          <a:graphicData uri="http://schemas.openxmlformats.org/presentationml/2006/ole">
            <mc:AlternateContent xmlns:mc="http://schemas.openxmlformats.org/markup-compatibility/2006">
              <mc:Choice xmlns:v="urn:schemas-microsoft-com:vml" Requires="v">
                <p:oleObj spid="_x0000_s8227" name="Bitmap Image" r:id="rId3" imgW="4580952" imgH="3076190" progId="Paint.Picture">
                  <p:embed/>
                </p:oleObj>
              </mc:Choice>
              <mc:Fallback>
                <p:oleObj name="Bitmap Image" r:id="rId3" imgW="4580952" imgH="3076190"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514600"/>
                        <a:ext cx="6400800" cy="419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1653721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ds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3721</TotalTime>
  <Words>1685</Words>
  <Application>Microsoft Office PowerPoint</Application>
  <PresentationFormat>On-screen Show (4:3)</PresentationFormat>
  <Paragraphs>434</Paragraphs>
  <Slides>43</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template.dsad</vt:lpstr>
      <vt:lpstr>Bitmap Image</vt:lpstr>
      <vt:lpstr>Interface, Abstract Class &amp; Nested Class</vt:lpstr>
      <vt:lpstr>Menu</vt:lpstr>
      <vt:lpstr>Reminder</vt:lpstr>
      <vt:lpstr>Object orientation</vt:lpstr>
      <vt:lpstr>PowerPoint Presentation</vt:lpstr>
      <vt:lpstr>Introduction</vt:lpstr>
      <vt:lpstr>What is interface?</vt:lpstr>
      <vt:lpstr>How to define an Interface?</vt:lpstr>
      <vt:lpstr>Mengapa Interface?</vt:lpstr>
      <vt:lpstr>Mengapa Interface?</vt:lpstr>
      <vt:lpstr>Bagaimana menggunakan interface?</vt:lpstr>
      <vt:lpstr>Karateristik Interface</vt:lpstr>
      <vt:lpstr>Karateristik Interface</vt:lpstr>
      <vt:lpstr>Interface vs Class</vt:lpstr>
      <vt:lpstr>Interface [1]</vt:lpstr>
      <vt:lpstr>Interface [2]</vt:lpstr>
      <vt:lpstr>Interface [3]</vt:lpstr>
      <vt:lpstr>Interface [4]</vt:lpstr>
      <vt:lpstr>Interface [5]</vt:lpstr>
      <vt:lpstr>Interface [6]</vt:lpstr>
      <vt:lpstr>Interface [7]</vt:lpstr>
      <vt:lpstr>PowerPoint Presentation</vt:lpstr>
      <vt:lpstr>Abstract Class?</vt:lpstr>
      <vt:lpstr>Mengapa butuh Abstract Class?</vt:lpstr>
      <vt:lpstr>Ciri abstract class</vt:lpstr>
      <vt:lpstr>Contoh Abstract Class</vt:lpstr>
      <vt:lpstr>Abstract Method</vt:lpstr>
      <vt:lpstr>Rangkuman</vt:lpstr>
      <vt:lpstr>Rangkuman</vt:lpstr>
      <vt:lpstr>PowerPoint Presentation</vt:lpstr>
      <vt:lpstr>PowerPoint Presentation</vt:lpstr>
      <vt:lpstr>Overview</vt:lpstr>
      <vt:lpstr>Nested Classes</vt:lpstr>
      <vt:lpstr>Nested Classes</vt:lpstr>
      <vt:lpstr>Static Nested Class</vt:lpstr>
      <vt:lpstr>Inner Class</vt:lpstr>
      <vt:lpstr>PowerPoint Presentation</vt:lpstr>
      <vt:lpstr>Why Nested Class?</vt:lpstr>
      <vt:lpstr>Local dan Anonymous Inner Class</vt:lpstr>
      <vt:lpstr>Local Inner Class</vt:lpstr>
      <vt:lpstr>Anonymous Inner Class</vt:lpstr>
      <vt:lpstr>Summary of Nested Class</vt:lpstr>
      <vt:lpstr>E O 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simaremare</dc:creator>
  <cp:lastModifiedBy>Roy Deddy Tobing</cp:lastModifiedBy>
  <cp:revision>635</cp:revision>
  <dcterms:created xsi:type="dcterms:W3CDTF">2014-02-16T15:31:26Z</dcterms:created>
  <dcterms:modified xsi:type="dcterms:W3CDTF">2016-10-11T02:53:34Z</dcterms:modified>
</cp:coreProperties>
</file>